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 id="2147484109" r:id="rId2"/>
    <p:sldMasterId id="2147484121" r:id="rId3"/>
    <p:sldMasterId id="2147484133" r:id="rId4"/>
    <p:sldMasterId id="2147484145" r:id="rId5"/>
  </p:sldMasterIdLst>
  <p:notesMasterIdLst>
    <p:notesMasterId r:id="rId33"/>
  </p:notesMasterIdLst>
  <p:handoutMasterIdLst>
    <p:handoutMasterId r:id="rId34"/>
  </p:handoutMasterIdLst>
  <p:sldIdLst>
    <p:sldId id="314" r:id="rId6"/>
    <p:sldId id="518" r:id="rId7"/>
    <p:sldId id="416" r:id="rId8"/>
    <p:sldId id="519" r:id="rId9"/>
    <p:sldId id="528" r:id="rId10"/>
    <p:sldId id="529" r:id="rId11"/>
    <p:sldId id="536" r:id="rId12"/>
    <p:sldId id="520" r:id="rId13"/>
    <p:sldId id="531" r:id="rId14"/>
    <p:sldId id="532" r:id="rId15"/>
    <p:sldId id="524" r:id="rId16"/>
    <p:sldId id="534" r:id="rId17"/>
    <p:sldId id="535" r:id="rId18"/>
    <p:sldId id="533" r:id="rId19"/>
    <p:sldId id="537" r:id="rId20"/>
    <p:sldId id="538" r:id="rId21"/>
    <p:sldId id="539" r:id="rId22"/>
    <p:sldId id="540" r:id="rId23"/>
    <p:sldId id="541" r:id="rId24"/>
    <p:sldId id="542" r:id="rId25"/>
    <p:sldId id="543" r:id="rId26"/>
    <p:sldId id="544" r:id="rId27"/>
    <p:sldId id="545" r:id="rId28"/>
    <p:sldId id="546" r:id="rId29"/>
    <p:sldId id="548" r:id="rId30"/>
    <p:sldId id="547" r:id="rId31"/>
    <p:sldId id="527" r:id="rId32"/>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11488B"/>
    <a:srgbClr val="ECE0C4"/>
    <a:srgbClr val="ECE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9829" autoAdjust="0"/>
  </p:normalViewPr>
  <p:slideViewPr>
    <p:cSldViewPr snapToGrid="0">
      <p:cViewPr varScale="1">
        <p:scale>
          <a:sx n="45" d="100"/>
          <a:sy n="45" d="100"/>
        </p:scale>
        <p:origin x="53" y="336"/>
      </p:cViewPr>
      <p:guideLst>
        <p:guide orient="horz" pos="2160"/>
        <p:guide pos="2880"/>
      </p:guideLst>
    </p:cSldViewPr>
  </p:slideViewPr>
  <p:outlineViewPr>
    <p:cViewPr>
      <p:scale>
        <a:sx n="33" d="100"/>
        <a:sy n="33" d="100"/>
      </p:scale>
      <p:origin x="0" y="499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584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584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584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8A373DF3-95B3-4C0D-8DAB-F0C08AF338F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172"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9315AC7-1191-4864-B292-40E107ABF1C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D383E2-85CD-476A-99B7-3E73BEA19D9B}"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According to the MUTCD, for median widths less than 30 ft, no control is needed on the interior approaches in the median. For median widths 30 ft or wider, the interior approaches in the median should be controlled with a STOP or YIELD sign. For wrong-way entries at intersections with median openings, researchers found that 18 percent of the sites had median widths less than 30 ft and 82 percent of the sites had median widths 30 ft or wider. </a:t>
            </a:r>
          </a:p>
          <a:p>
            <a:endParaRPr lang="en-US" altLang="en-US" smtClean="0">
              <a:latin typeface="Arial" panose="020B0604020202020204" pitchFamily="34" charset="0"/>
            </a:endParaRPr>
          </a:p>
          <a:p>
            <a:r>
              <a:rPr lang="en-US" altLang="en-US" smtClean="0">
                <a:latin typeface="Arial" panose="020B0604020202020204" pitchFamily="34" charset="0"/>
              </a:rPr>
              <a:t>Figure 3 shows the type of control in the median opening (i.e., none, STOP sign, or YIELD sign) at the presumed wrong-way entry points by median width. No control was found at 110 (40 percent) of the wrong-way entry points with median widths that ranged from 3 to 241 ft. Seventy-two percent of the locations without control had median widths greater than 30 ft (denoted by line). All but three of these locations had median widths from 30 to 80 ft wide. The research team did verify with Google Earth that the larger median width values did not have any control in the median opening. </a:t>
            </a:r>
          </a:p>
          <a:p>
            <a:endParaRPr lang="en-US" altLang="en-US" smtClean="0">
              <a:latin typeface="Arial" panose="020B0604020202020204" pitchFamily="34" charset="0"/>
            </a:endParaRPr>
          </a:p>
          <a:p>
            <a:r>
              <a:rPr lang="en-US" altLang="en-US" smtClean="0">
                <a:latin typeface="Arial" panose="020B0604020202020204" pitchFamily="34" charset="0"/>
              </a:rPr>
              <a:t>STOP or YIELD signs were found in the median opening at 47 (17 percent) and 117 (43 percent) of the wrong-way entry points, respectively. Twelve percent of these locations had median widths less than 30 ft.</a:t>
            </a:r>
          </a:p>
          <a:p>
            <a:endParaRPr lang="en-US" altLang="en-US" smtClean="0">
              <a:latin typeface="Arial" panose="020B0604020202020204" pitchFamily="34" charset="0"/>
            </a:endParaRPr>
          </a:p>
          <a:p>
            <a:r>
              <a:rPr lang="en-US" altLang="en-US" smtClean="0">
                <a:latin typeface="Arial" panose="020B0604020202020204" pitchFamily="34" charset="0"/>
              </a:rPr>
              <a:t>Only 17 corridors had medians wider than 120 ft, and the majority of these sites had STOP signs in the median opening. In contrast, for median widths 120 ft or less, all three types of control in the median opening were represented (i.e., no control, STOP sign, and YIELD sign). Researchers reviewed the impact of removing median widths larger than 120 ft on the modeling process and found no undue influence in the model parameter estimates. Therefore, researchers restricted the range for statistical analysis to sites with median widths less than or equal to 120 ft.</a:t>
            </a:r>
          </a:p>
          <a:p>
            <a:endParaRPr lang="en-US" altLang="en-US"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E0A059-8F51-480C-B3BB-52B219CF77CE}" type="slidenum">
              <a:rPr lang="en-US" altLang="en-US" smtClean="0"/>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Below is a preliminary list of the variables of interest.  </a:t>
            </a:r>
          </a:p>
          <a:p>
            <a:pPr marL="171450" indent="-171450">
              <a:buFont typeface="Arial" panose="020B0604020202020204" pitchFamily="34" charset="0"/>
              <a:buChar char="•"/>
              <a:defRPr/>
            </a:pPr>
            <a:r>
              <a:rPr lang="en-US" dirty="0"/>
              <a:t>Area type (urban or rural).</a:t>
            </a:r>
          </a:p>
          <a:p>
            <a:pPr marL="171450" indent="-171450">
              <a:buFont typeface="Arial" panose="020B0604020202020204" pitchFamily="34" charset="0"/>
              <a:buChar char="•"/>
              <a:defRPr/>
            </a:pPr>
            <a:r>
              <a:rPr lang="en-US" dirty="0"/>
              <a:t>Speed limit (≥ 50 mph or ≤ 45 mph).</a:t>
            </a:r>
          </a:p>
          <a:p>
            <a:pPr marL="171450" indent="-171450">
              <a:buFont typeface="Arial" panose="020B0604020202020204" pitchFamily="34" charset="0"/>
              <a:buChar char="•"/>
              <a:defRPr/>
            </a:pPr>
            <a:r>
              <a:rPr lang="en-US" dirty="0"/>
              <a:t>Annual average daily traffic.</a:t>
            </a:r>
          </a:p>
          <a:p>
            <a:pPr marL="171450" indent="-171450">
              <a:buFont typeface="Arial" panose="020B0604020202020204" pitchFamily="34" charset="0"/>
              <a:buChar char="•"/>
              <a:defRPr/>
            </a:pPr>
            <a:r>
              <a:rPr lang="en-US" dirty="0"/>
              <a:t>Average distance to the opposing through traffic lanes (includes outside shoulder and main lanes of near major roadway, auxiliary lanes in both directions, and the median width).</a:t>
            </a:r>
          </a:p>
          <a:p>
            <a:pPr marL="171450" indent="-171450">
              <a:buFont typeface="Arial" panose="020B0604020202020204" pitchFamily="34" charset="0"/>
              <a:buChar char="•"/>
              <a:defRPr/>
            </a:pPr>
            <a:r>
              <a:rPr lang="en-US" dirty="0"/>
              <a:t>Number of driveways in corridor.</a:t>
            </a:r>
          </a:p>
          <a:p>
            <a:pPr marL="171450" indent="-171450">
              <a:buFont typeface="Arial" panose="020B0604020202020204" pitchFamily="34" charset="0"/>
              <a:buChar char="•"/>
              <a:defRPr/>
            </a:pPr>
            <a:r>
              <a:rPr lang="en-US" dirty="0"/>
              <a:t>Number of unsignalized intersections in corridor.</a:t>
            </a:r>
          </a:p>
          <a:p>
            <a:pPr marL="171450" indent="-171450">
              <a:buFont typeface="Arial" panose="020B0604020202020204" pitchFamily="34" charset="0"/>
              <a:buChar char="•"/>
              <a:defRPr/>
            </a:pPr>
            <a:r>
              <a:rPr lang="en-US" dirty="0"/>
              <a:t>Distance to closet intersection.</a:t>
            </a:r>
          </a:p>
          <a:p>
            <a:pPr marL="171450" indent="-171450">
              <a:buFont typeface="Arial" panose="020B0604020202020204" pitchFamily="34" charset="0"/>
              <a:buChar char="•"/>
              <a:defRPr/>
            </a:pPr>
            <a:r>
              <a:rPr lang="en-US" dirty="0"/>
              <a:t>Distance to closet driveway.</a:t>
            </a:r>
          </a:p>
          <a:p>
            <a:pPr marL="171450" indent="-171450">
              <a:buFont typeface="Arial" panose="020B0604020202020204" pitchFamily="34" charset="0"/>
              <a:buChar char="•"/>
              <a:defRPr/>
            </a:pPr>
            <a:r>
              <a:rPr lang="en-US" dirty="0"/>
              <a:t>Unsignalized intersections in corridor treated as one or two intersections (1 or 2).</a:t>
            </a:r>
          </a:p>
          <a:p>
            <a:pPr marL="171450" indent="-171450">
              <a:buFont typeface="Arial" panose="020B0604020202020204" pitchFamily="34" charset="0"/>
              <a:buChar char="•"/>
              <a:defRPr/>
            </a:pPr>
            <a:r>
              <a:rPr lang="en-US" dirty="0"/>
              <a:t>Corridor length.</a:t>
            </a:r>
          </a:p>
          <a:p>
            <a:pPr>
              <a:buFont typeface="Arial" panose="020B0604020202020204" pitchFamily="34" charset="0"/>
              <a:buNone/>
              <a:defRPr/>
            </a:pPr>
            <a:endParaRPr lang="en-US" dirty="0"/>
          </a:p>
          <a:p>
            <a:pPr>
              <a:buFont typeface="Arial" panose="020B0604020202020204" pitchFamily="34" charset="0"/>
              <a:buNone/>
              <a:defRPr/>
            </a:pPr>
            <a:r>
              <a:rPr lang="en-US" dirty="0"/>
              <a:t>Dependent upon the sample size, some of these variables may need to be combined (e.g., the number of intersections and driveways per mile) or categorized into groups (e.g., less than 5, 5 to 10, etc.).  Other variables will be considered as needed.  Even if all the variables in the preliminary list are potentially important, sample size, range and distribution of variables, and correlations among pairs of variables are all limiting factors that would potentially impede this research from including all of the variables in the analysis.  With the intent of avoiding modelling pitfalls (e.g., overfitting, multicollinearity etc.) the research team will carefully evaluate various combinations of variables such that the most appropriate model is selected.  </a:t>
            </a:r>
          </a:p>
          <a:p>
            <a:pPr>
              <a:buFont typeface="Arial" panose="020B0604020202020204" pitchFamily="34" charset="0"/>
              <a:buNone/>
              <a:defRPr/>
            </a:pPr>
            <a:endParaRPr lang="en-US" dirty="0"/>
          </a:p>
          <a:p>
            <a:pPr>
              <a:defRPr/>
            </a:pPr>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139B3A-8AF7-49F3-87F8-ECA00479857B}" type="slidenum">
              <a:rPr lang="en-US" altLang="en-US" smtClean="0"/>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C2E9F2-F458-48A5-BB6F-8EC5EA0687DF}" type="slidenum">
              <a:rPr lang="en-US" altLang="en-US" smtClean="0"/>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correlation between wrong-way crashes and the median width was found to be dependent upon the presence of control in the median opening in all four models. At sites with a STOP or YIELD sign, there was no change in the risk of wrong-way crashes based on the median width (i.e., statistically equivalent to zero). Conversely, at sites without a STOP or YIELD signs, it was found that the odds of wrong-way crashes tended to increase by a multiplicative factor for every additional 10 ft of median width.  </a:t>
            </a:r>
          </a:p>
          <a:p>
            <a:endParaRPr lang="en-US" altLang="en-US" smtClean="0">
              <a:latin typeface="Arial" panose="020B0604020202020204" pitchFamily="34" charset="0"/>
            </a:endParaRPr>
          </a:p>
          <a:p>
            <a:r>
              <a:rPr lang="en-US" altLang="en-US" smtClean="0">
                <a:latin typeface="Arial" panose="020B0604020202020204" pitchFamily="34" charset="0"/>
              </a:rPr>
              <a:t>The research team used the rural dataset to investigate if a minimal threshold for recommending when median opening control (i.e., STOP or YIELD sign) should be used could be determined. Researchers selected the rural model instead of the urban model because of the wider range of median widths without control in the median opening in the rural dataset. Researchers compared the magnitude of the effect of median width to the amount of unexplained variability of differences between sites, after accounting for the effects of other variables. The rationale was that although this analysis found an increasing effect for increasing median widths, such an effect may not be practically significant when considering the random variability in the odds of wrong-way crashes from site to site. If the variability was large compared to the change in odds linked to median width, such an expected change should be virtually undetectable. However, it was also anticipated that for a wide enough median, the expected increase in odds of wrong-way crashes associated with median width should be clearly observable, even when the random variation in the odds of wrong-way crashes due to differences between sites was present. </a:t>
            </a:r>
          </a:p>
          <a:p>
            <a:r>
              <a:rPr lang="en-US" altLang="en-US" smtClean="0">
                <a:latin typeface="Arial" panose="020B0604020202020204" pitchFamily="34" charset="0"/>
              </a:rPr>
              <a:t>This figure shows the log-odds line of the effect of median width (compared to median width equal to 0 ft) and the 90 percent and 95 percent confidence envelope of uncertainty associated with variability between sites (i.e., the model random effect variance). It can be seen that, depending on the level of confidence desired, the increase in wrong-way crash log-odds associated with median width should be clearly identifiable for median widths of about 50 ft and wider.</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532038-7A5F-4538-B9A6-5385BB8CACD5}" type="slidenum">
              <a:rPr lang="en-US" altLang="en-US" smtClean="0"/>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 terms of the expected change in events, the Texas EMF indicates a 32 percent reduction in the WWD events on the US 281 test corridor after the installation of WRONG WAY signs with flashing red LEDs around the border at all exit ramps in the corridor. In other words, the WWD events at the exit ramps with the border-illuminated WRONG WAY signs were reduced by about one-third. This percent change was statistically significant at a 5 percent significance level (α=0.05), and the 95 percent confidence interval was −55 percent to −9 percent. In 2014, Finley et al. (2014) found similar results = 38 percent reduction.</a:t>
            </a:r>
          </a:p>
          <a:p>
            <a:endParaRPr lang="en-US" altLang="en-US" smtClean="0">
              <a:latin typeface="Arial" panose="020B0604020202020204" pitchFamily="34" charset="0"/>
            </a:endParaRPr>
          </a:p>
          <a:p>
            <a:r>
              <a:rPr lang="en-US" altLang="en-US" smtClean="0">
                <a:latin typeface="Arial" panose="020B0604020202020204" pitchFamily="34" charset="0"/>
              </a:rPr>
              <a:t>In terms of the expected change in events, the Florida EMF indicates a 19 percent reduction in the WWD events at the treatment sites after the installation of WRONG WAY signs with flashing red LEDs around the border. However, since the confidence interval includes 1.0, it </a:t>
            </a:r>
            <a:r>
              <a:rPr lang="en-US" altLang="en-US" u="sng" smtClean="0">
                <a:latin typeface="Arial" panose="020B0604020202020204" pitchFamily="34" charset="0"/>
              </a:rPr>
              <a:t>cannot</a:t>
            </a:r>
            <a:r>
              <a:rPr lang="en-US" altLang="en-US" smtClean="0">
                <a:latin typeface="Arial" panose="020B0604020202020204" pitchFamily="34" charset="0"/>
              </a:rPr>
              <a:t> be stated with 95 percent confidence that the treatment had an effect.</a:t>
            </a:r>
          </a:p>
          <a:p>
            <a:endParaRPr lang="en-US" altLang="en-US" smtClean="0">
              <a:latin typeface="Arial" panose="020B0604020202020204" pitchFamily="34" charset="0"/>
            </a:endParaRPr>
          </a:p>
          <a:p>
            <a:r>
              <a:rPr lang="en-US" altLang="en-US" smtClean="0">
                <a:latin typeface="Arial" panose="020B0604020202020204" pitchFamily="34" charset="0"/>
              </a:rPr>
              <a:t>The research team evaluated the effectiveness of red RFBs above and below WRONG WAY signs at freeway ramps using WWD detection data from the Central Florida Expressway Authority (CFX) in Florida. Red RFBs were implemented at five initial ramps starting in February 2015. The limited number of sites (five) and recent implementation (2015) made it difficult to analyze the effectiveness of these devices using 911 calls, citations, and crash data. Therefore, researchers were able to perform only a preliminary analysis on the WWD detections captured by these devices. A detailed statistical analysis can be conducted once enough data are collected from these and additional implementation sites.</a:t>
            </a:r>
          </a:p>
          <a:p>
            <a:endParaRPr lang="en-US" altLang="en-US" smtClean="0">
              <a:latin typeface="Arial" panose="020B0604020202020204" pitchFamily="34" charset="0"/>
            </a:endParaRPr>
          </a:p>
          <a:p>
            <a:r>
              <a:rPr lang="en-US" altLang="en-US" smtClean="0">
                <a:latin typeface="Arial" panose="020B0604020202020204" pitchFamily="34" charset="0"/>
              </a:rPr>
              <a:t>Based on the available dataset, it appears that at least three-quarters of the WWD detections resulted in the errant driver self-correcting before reaching the main lanes. These promising findings led CFX to install red RFBs at 30 other ramps in 2016 and 2017, resulting in a total of 35 ramps equipped with red RFB WRONG WAY signs. These additional ramps will provide more data that can be used in future analysis.</a:t>
            </a:r>
          </a:p>
          <a:p>
            <a:endParaRPr lang="en-US" altLang="en-US" smtClean="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321BBB-D407-49EF-9FD4-E31EE120D37F}" type="slidenum">
              <a:rPr lang="en-US" altLang="en-US" smtClean="0"/>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research indicates that the 30-ft threshold criterion may not be appropriate for distinguishing between one or two intersections. However, the focus of this research effort was on wrong-way movements, and there are many other factors that impact the function of a divided highway crossing as one intersection or two.</a:t>
            </a:r>
          </a:p>
          <a:p>
            <a:endParaRPr lang="en-US" altLang="en-US" smtClean="0">
              <a:latin typeface="Arial" panose="020B0604020202020204" pitchFamily="34" charset="0"/>
            </a:endParaRPr>
          </a:p>
          <a:p>
            <a:r>
              <a:rPr lang="en-US" altLang="en-US" smtClean="0">
                <a:latin typeface="Arial" panose="020B0604020202020204" pitchFamily="34" charset="0"/>
              </a:rPr>
              <a:t>Whether a divided highway functions as one or two intersections is determined by whether there is right-of-way control on the interior approaches. Interior right-of-way control is appropriate when two conditions are present: (1) the paths of opposing left turns from the divided roadway cross one another, and (2) there is adequate storage on the interior approach for a vehicle to stop at the stop/yield line. If the opposing left-turn paths from the divided highway do not cross or there is not adequate storage in the interior, then the divided highway crossing functions as a single intersection. Thus, the key to intersection right-of-way control is based on left-turn paths and interior storage. </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EA3E46-EBB6-4681-B5EE-CD32C53D82C2}" type="slidenum">
              <a:rPr lang="en-US" altLang="en-US" smtClean="0"/>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Researchers have revised the definition of intersection in element (c) to represent this. The revision eliminates the 30-ft criterion and allows the engineer to determine the intended function of a divided highway crossing.</a:t>
            </a:r>
          </a:p>
          <a:p>
            <a:r>
              <a:rPr lang="en-US" altLang="en-US" smtClean="0">
                <a:latin typeface="Arial" panose="020B0604020202020204" pitchFamily="34" charset="0"/>
              </a:rPr>
              <a:t>Replacing the existing paragraph (c) in the definition for an intersection with a new paragraph (c) eliminates the need for paragraph (d) in the definition. The new paragraph (c) deletes the reference to the 30-ft separation distance.</a:t>
            </a:r>
          </a:p>
          <a:p>
            <a:endParaRPr lang="en-US" altLang="en-US" smtClean="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00C062-EE1D-4779-BCE8-0166D37C0371}" type="slidenum">
              <a:rPr lang="en-US" altLang="en-US" smtClean="0"/>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Arial" panose="020B0604020202020204" pitchFamily="34" charset="0"/>
              </a:rPr>
              <a:t>The definitions in early editions of the MUTCD duplicated those in the Uniform Vehicle Code (UVC).</a:t>
            </a:r>
          </a:p>
          <a:p>
            <a:pPr marL="171450" indent="-171450">
              <a:buFontTx/>
              <a:buChar char="•"/>
            </a:pPr>
            <a:r>
              <a:rPr lang="en-US" altLang="en-US" smtClean="0">
                <a:latin typeface="Arial" panose="020B0604020202020204" pitchFamily="34" charset="0"/>
              </a:rPr>
              <a:t>No edition of the UVC (including the three most recent editions: 1987, 1992, and 2000) contain a definition for the term median.</a:t>
            </a:r>
          </a:p>
          <a:p>
            <a:pPr marL="171450" indent="-171450">
              <a:buFontTx/>
              <a:buChar char="•"/>
            </a:pPr>
            <a:r>
              <a:rPr lang="en-US" altLang="en-US" smtClean="0">
                <a:latin typeface="Arial" panose="020B0604020202020204" pitchFamily="34" charset="0"/>
              </a:rPr>
              <a:t>The 1971 edition included a list of terms and definitions.</a:t>
            </a:r>
          </a:p>
          <a:p>
            <a:pPr marL="171450" indent="-171450">
              <a:buFontTx/>
              <a:buChar char="•"/>
            </a:pPr>
            <a:r>
              <a:rPr lang="en-US" altLang="en-US" smtClean="0">
                <a:latin typeface="Arial" panose="020B0604020202020204" pitchFamily="34" charset="0"/>
              </a:rPr>
              <a:t>The 1978 and the 1988 editions of the MUTCD removed the terms and definitions since the terms had the definitions as presented in the UVC or the American Association of State Highway and Transportation Officials (AASHTO) highway definitions.</a:t>
            </a:r>
          </a:p>
          <a:p>
            <a:pPr marL="171450" indent="-171450">
              <a:buFontTx/>
              <a:buChar char="•"/>
            </a:pPr>
            <a:r>
              <a:rPr lang="en-US" altLang="en-US" smtClean="0">
                <a:latin typeface="Arial" panose="020B0604020202020204" pitchFamily="34" charset="0"/>
              </a:rPr>
              <a:t>The written definition for median first appeared in the MUTCD in the 2000 edition. The chair of the National Committee on Uniform Traffic Control Devices (NCUTCD) Edit Committee during the time the 2000 MUTCD was being prepared verbally indicated that the definition for median was developed by the committee based on judgment. As such, there is no documentation to support the creation of this definition.</a:t>
            </a:r>
          </a:p>
          <a:p>
            <a:pPr marL="171450" indent="-171450">
              <a:buFontTx/>
              <a:buChar char="•"/>
            </a:pPr>
            <a:r>
              <a:rPr lang="en-US" altLang="en-US" smtClean="0">
                <a:latin typeface="Arial" panose="020B0604020202020204" pitchFamily="34" charset="0"/>
              </a:rPr>
              <a:t>The measurement of the median width was first illustrated in the MUTCD in the 2003 edition.</a:t>
            </a:r>
          </a:p>
          <a:p>
            <a:pPr marL="171450" indent="-171450">
              <a:buFontTx/>
              <a:buChar char="•"/>
            </a:pPr>
            <a:r>
              <a:rPr lang="en-US" altLang="en-US" smtClean="0">
                <a:latin typeface="Arial" panose="020B0604020202020204" pitchFamily="34" charset="0"/>
              </a:rPr>
              <a:t>The current MUTCD definition for median width conflicts with the definition used in the AASHTO Green Book. The AASHTO Green Book definition preceded the MUTCD definition. The AASHTO definition was used as the basis in prior National Cooperative Highway Research Program research on median intersection design (Harwood et al. 1995).</a:t>
            </a:r>
          </a:p>
          <a:p>
            <a:pPr marL="171450" indent="-171450">
              <a:buFontTx/>
              <a:buChar char="•"/>
            </a:pPr>
            <a:r>
              <a:rPr lang="en-US" altLang="en-US" smtClean="0">
                <a:latin typeface="Arial" panose="020B0604020202020204" pitchFamily="34" charset="0"/>
              </a:rPr>
              <a:t>Researchers recommend changing the definition and deleting how the median width is measured. Once the 30-ft criterion is removed (see above), the portion of the definition related to measuring width becomes unnecessary. Researchers reviewed the MUTCD for sections that reference median width and recommend changes where needed to accommodate the deletion of this definition. </a:t>
            </a:r>
          </a:p>
          <a:p>
            <a:pPr marL="171450" indent="-171450">
              <a:buFontTx/>
              <a:buChar char="•"/>
            </a:pPr>
            <a:r>
              <a:rPr lang="en-US" altLang="en-US" smtClean="0">
                <a:latin typeface="Arial" panose="020B0604020202020204" pitchFamily="34" charset="0"/>
              </a:rPr>
              <a:t>Researchers considered including the sentence “The median width defines the available storage distance for the interior of a divided highway” but decided not to include this sentence because it is overly restrictive and the actual storage distance could be as wide as the AASHTO median width definition, although such storage would prevent left turns from the divided highway.</a:t>
            </a:r>
          </a:p>
          <a:p>
            <a:pPr marL="171450" indent="-171450">
              <a:buFontTx/>
              <a:buChar char="•"/>
            </a:pPr>
            <a:endParaRPr lang="en-US" altLang="en-US"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5F4634-140F-49B1-9F8E-38A224B39044}" type="slidenum">
              <a:rPr lang="en-US" altLang="en-US" smtClean="0"/>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Arial" panose="020B0604020202020204" pitchFamily="34" charset="0"/>
              </a:rPr>
              <a:t>The existing guidance language has been deleted due to the changes in the definition for intersection and median to eliminate the use of the 30-ft criterion for defining divided highway crossings as one or two intersections.</a:t>
            </a:r>
          </a:p>
          <a:p>
            <a:pPr marL="171450" indent="-171450">
              <a:buFontTx/>
              <a:buChar char="•"/>
            </a:pPr>
            <a:r>
              <a:rPr lang="en-US" altLang="en-US" smtClean="0">
                <a:latin typeface="Arial" panose="020B0604020202020204" pitchFamily="34" charset="0"/>
              </a:rPr>
              <a:t>There are numerous factors that establish the divided highway crossing as one or two intersections. Khazraee and Hawkins (2015, 2016) developed figures for guiding the decision for a limited number of conditions. Due to the number of factors that can impact the function of a divided highway crossing, it is not appropriate to add these figures to the MUTCD.</a:t>
            </a:r>
          </a:p>
          <a:p>
            <a:pPr marL="171450" indent="-171450">
              <a:buFontTx/>
              <a:buChar char="•"/>
            </a:pPr>
            <a:r>
              <a:rPr lang="en-US" altLang="en-US" smtClean="0">
                <a:latin typeface="Arial" panose="020B0604020202020204" pitchFamily="34" charset="0"/>
              </a:rPr>
              <a:t>This section has been revised to recommend treating the crossing as separate intersections when two conditions exist: left-turn paths cross, and there is adequate storage for the design vehicle. </a:t>
            </a:r>
          </a:p>
          <a:p>
            <a:pPr marL="628650" lvl="1" indent="-171450">
              <a:buFontTx/>
              <a:buChar char="•"/>
            </a:pPr>
            <a:r>
              <a:rPr lang="en-US" altLang="en-US" smtClean="0">
                <a:latin typeface="Arial" panose="020B0604020202020204" pitchFamily="34" charset="0"/>
              </a:rPr>
              <a:t>Support language is also provided to indicate a general range for a median where it may be possible for the crossing to function as one or two intersections depending upon the site-specific conditions.</a:t>
            </a:r>
          </a:p>
          <a:p>
            <a:pPr marL="171450" indent="-171450">
              <a:buFontTx/>
              <a:buChar char="•"/>
            </a:pPr>
            <a:endParaRPr lang="en-US" altLang="en-US"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7E650E-1525-4C9F-9EAA-845997F07C41}" type="slidenum">
              <a:rPr lang="en-US" altLang="en-US" smtClean="0"/>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Arial" panose="020B0604020202020204" pitchFamily="34" charset="0"/>
              </a:rPr>
              <a:t>Paragraph 1 has been revised to incorporate changes approved by the NCUTCD in June 2013. Additional changes were made to this paragraph to make it consistent with the research recommendations for MUTCD changes.</a:t>
            </a:r>
          </a:p>
          <a:p>
            <a:pPr marL="171450" indent="-171450">
              <a:buFontTx/>
              <a:buChar char="•"/>
            </a:pPr>
            <a:r>
              <a:rPr lang="en-US" altLang="en-US" smtClean="0">
                <a:latin typeface="Arial" panose="020B0604020202020204" pitchFamily="34" charset="0"/>
              </a:rPr>
              <a:t>Researchers have revised the language in Paragraphs 2 and 5 to clarify that the recommended sign is the one placed on the right-hand side of a driver traveling on the wrong direction. The sign on the left side of the wrong-way driver is optional.</a:t>
            </a:r>
          </a:p>
          <a:p>
            <a:pPr marL="171450" indent="-171450">
              <a:buFontTx/>
              <a:buChar char="•"/>
            </a:pPr>
            <a:r>
              <a:rPr lang="en-US" altLang="en-US" smtClean="0">
                <a:latin typeface="Arial" panose="020B0604020202020204" pitchFamily="34" charset="0"/>
              </a:rPr>
              <a:t>Researchers have added asterisks to Figure 2B-12 to indicate the optional installation of the DO NOT ENTER sign, added the left-turn paths, added lane-use arrows (see Section 3B-20), and revised the figure title.</a:t>
            </a:r>
          </a:p>
          <a:p>
            <a:pPr marL="171450" indent="-171450">
              <a:buFontTx/>
              <a:buChar char="•"/>
            </a:pPr>
            <a:r>
              <a:rPr lang="en-US" altLang="en-US" smtClean="0">
                <a:latin typeface="Arial" panose="020B0604020202020204" pitchFamily="34" charset="0"/>
              </a:rPr>
              <a:t>Researchers have added a new Figure 2B-12a to address DO NOT ENTER signs at a single-intersection divided highway crossing. Left-turn paths do not cross in this new figure.</a:t>
            </a:r>
          </a:p>
          <a:p>
            <a:pPr marL="171450" indent="-171450">
              <a:buFontTx/>
              <a:buChar char="•"/>
            </a:pPr>
            <a:r>
              <a:rPr lang="en-US" altLang="en-US" smtClean="0">
                <a:latin typeface="Arial" panose="020B0604020202020204" pitchFamily="34" charset="0"/>
              </a:rPr>
              <a:t>Paragraph 05a, approved by the NCUTCD in June 2014, has been added. This allows the use of red light-emitting diodes (LEDs) in the DO NOT ENTER sign. </a:t>
            </a:r>
          </a:p>
          <a:p>
            <a:pPr marL="171450" indent="-171450">
              <a:buFontTx/>
              <a:buChar char="•"/>
            </a:pPr>
            <a:endParaRPr lang="en-US" altLang="en-US"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D17FF4-1D2E-436B-83A7-2B80AB0E9DC2}" type="slidenum">
              <a:rPr lang="en-US" altLang="en-US" smtClean="0"/>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Melisa Finley, P.E. of the Texas A&amp;M Transportation Institute (TTI) will serve as the Principal Investigator (PI) for the research team.  The TTI team will also include Raul Avelar, Ph.D., Gene Hawkins, Ph.D., P.E., Dominique Lord, Ph.D., Steve Venglar, P.E., and Sue Chrysler, Ph.D.  The University of Central Florida (UCF) will be subcontractors to TTI on this research.  The UCF team will be led by Haitham M. Al-Deek, Ph.D., P.E.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729AA3-D7DC-42E1-B15B-D9E51FDA5227}" type="slidenum">
              <a:rPr lang="en-US" altLang="en-US" smtClean="0"/>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Arial" panose="020B0604020202020204" pitchFamily="34" charset="0"/>
              </a:rPr>
              <a:t>Guidance has been added as Paragraph 02a to indicate that the sign should be on the same side of the road as the DO NOT ENTER sign.</a:t>
            </a:r>
          </a:p>
          <a:p>
            <a:pPr marL="171450" indent="-171450">
              <a:buFontTx/>
              <a:buChar char="•"/>
            </a:pPr>
            <a:r>
              <a:rPr lang="en-US" altLang="en-US" smtClean="0">
                <a:latin typeface="Arial" panose="020B0604020202020204" pitchFamily="34" charset="0"/>
              </a:rPr>
              <a:t>Paragraph 03a, approved by the NCUTCD in June 2014, has been added. This allows the use of red LEDs in the WRONG WAY sign.</a:t>
            </a:r>
          </a:p>
          <a:p>
            <a:pPr marL="171450" indent="-171450">
              <a:buFontTx/>
              <a:buChar char="•"/>
            </a:pPr>
            <a:r>
              <a:rPr lang="en-US" altLang="en-US" smtClean="0">
                <a:latin typeface="Arial" panose="020B0604020202020204" pitchFamily="34" charset="0"/>
              </a:rPr>
              <a:t>Asterisks have been added to Figure 2B-12 to indicate the optional installation of the WRONG WAY signs.</a:t>
            </a:r>
          </a:p>
          <a:p>
            <a:pPr marL="171450" indent="-171450">
              <a:buFontTx/>
              <a:buChar char="•"/>
            </a:pPr>
            <a:r>
              <a:rPr lang="en-US" altLang="en-US" smtClean="0">
                <a:latin typeface="Arial" panose="020B0604020202020204" pitchFamily="34" charset="0"/>
              </a:rPr>
              <a:t>Researchers have added a new Figure 2B-12a to address WRONG WAY signs at a single-intersection divided highway crossing. Left-turn paths do not cross in this new figure.</a:t>
            </a:r>
          </a:p>
          <a:p>
            <a:pPr marL="171450" indent="-171450">
              <a:buFontTx/>
              <a:buChar char="•"/>
            </a:pPr>
            <a:endParaRPr lang="en-US" altLang="en-US" smtClean="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016B51-9FED-40B4-B1B0-78422FA465F6}" type="slidenum">
              <a:rPr lang="en-US" altLang="en-US" smtClean="0"/>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Arial" panose="020B0604020202020204" pitchFamily="34" charset="0"/>
              </a:rPr>
              <a:t>The language in Paragraphs 3, 4, and 5 has been revised to reflect the function of the crossing as one or two intersections rather than on the median width. The revised language in Paragraph 5 allows for the use of the optional far right ONE WAY sign at any divided highway intersection, regardless of median width/intersection function, to be consistent with how it is shown in Figure 2B-15.</a:t>
            </a:r>
          </a:p>
          <a:p>
            <a:pPr marL="171450" indent="-171450">
              <a:buFontTx/>
              <a:buChar char="•"/>
            </a:pPr>
            <a:r>
              <a:rPr lang="en-US" altLang="en-US" smtClean="0">
                <a:latin typeface="Arial" panose="020B0604020202020204" pitchFamily="34" charset="0"/>
              </a:rPr>
              <a:t>Figure 2B-15 has been revised to make it applicable to two separate intersections. Optional lane-use arrows (see Section 3B.20) and a second divided highway sign have been added. A note regarding the centerline in the median opening has also been added.</a:t>
            </a:r>
          </a:p>
          <a:p>
            <a:pPr marL="171450" indent="-171450">
              <a:buFontTx/>
              <a:buChar char="•"/>
            </a:pPr>
            <a:r>
              <a:rPr lang="en-US" altLang="en-US" smtClean="0">
                <a:latin typeface="Arial" panose="020B0604020202020204" pitchFamily="34" charset="0"/>
              </a:rPr>
              <a:t>Figure 2B-16 has been revised to make it applicable to a single intersection. The notes have been revised to indicate that the far right ONE WAY sign is optional even if only the other ONE WAY signs are used. The notes referencing other figures have also been revised. The reference to the median width distance has been removed. Optional lane-use arrows have been added (see Section 3B.20).</a:t>
            </a:r>
          </a:p>
          <a:p>
            <a:pPr marL="171450" indent="-171450">
              <a:buFontTx/>
              <a:buChar char="•"/>
            </a:pPr>
            <a:r>
              <a:rPr lang="en-US" altLang="en-US" smtClean="0">
                <a:latin typeface="Arial" panose="020B0604020202020204" pitchFamily="34" charset="0"/>
              </a:rPr>
              <a:t>The researchers recommend deletion of Figure 2B-17. With the elimination of the method of showing how to measure median width, this figure is the same as Figure 2B-16 except for the geometrics of the divided highway left-turn lanes. The traffic control devices shown in the two figures are the same.</a:t>
            </a:r>
          </a:p>
          <a:p>
            <a:pPr marL="171450" indent="-171450">
              <a:buFontTx/>
              <a:buChar char="•"/>
            </a:pPr>
            <a:r>
              <a:rPr lang="en-US" altLang="en-US" smtClean="0">
                <a:latin typeface="Arial" panose="020B0604020202020204" pitchFamily="34" charset="0"/>
              </a:rPr>
              <a:t>An option has been added as Paragraph 06a to allow the installation of ONE WAY signs at only one corner of the intersection of ramps and a crossroad. The language in Section 2B.41 where ONE WAY signs are required at only one corner conflicts with the language in 2B.40 where ONE WAY signs are required on the near right and far left corners.</a:t>
            </a:r>
          </a:p>
          <a:p>
            <a:pPr marL="171450" indent="-171450">
              <a:buFontTx/>
              <a:buChar char="•"/>
            </a:pPr>
            <a:endParaRPr lang="en-US" altLang="en-US"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4C5611-75B6-4DC4-9C0F-666CC1CAD80F}" type="slidenum">
              <a:rPr lang="en-US" altLang="en-US" smtClean="0"/>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Arial" panose="020B0604020202020204" pitchFamily="34" charset="0"/>
              </a:rPr>
              <a:t>The language in Paragraphs 3, 4, and 5 has been revised to reflect the function of the crossing as one or two intersections rather than on the median width. The revised language in Paragraph 5 allows for the use of the optional far right ONE WAY sign at any divided highway intersection, regardless of median width/intersection function, to be consistent with how it is shown in Figure 2B-15.</a:t>
            </a:r>
          </a:p>
          <a:p>
            <a:pPr marL="171450" indent="-171450">
              <a:buFontTx/>
              <a:buChar char="•"/>
            </a:pPr>
            <a:r>
              <a:rPr lang="en-US" altLang="en-US" smtClean="0">
                <a:latin typeface="Arial" panose="020B0604020202020204" pitchFamily="34" charset="0"/>
              </a:rPr>
              <a:t>Figure 2B-15 has been revised to make it applicable to two separate intersections. Optional lane-use arrows (see Section 3B.20) and a second divided highway sign have been added. A note regarding the centerline in the median opening has also been added.</a:t>
            </a:r>
          </a:p>
          <a:p>
            <a:pPr marL="171450" indent="-171450">
              <a:buFontTx/>
              <a:buChar char="•"/>
            </a:pPr>
            <a:r>
              <a:rPr lang="en-US" altLang="en-US" smtClean="0">
                <a:latin typeface="Arial" panose="020B0604020202020204" pitchFamily="34" charset="0"/>
              </a:rPr>
              <a:t>Figure 2B-16 has been revised to make it applicable to a single intersection. The notes have been revised to indicate that the far right ONE WAY sign is optional even if only the other ONE WAY signs are used. The notes referencing other figures have also been revised. The reference to the median width distance has been removed. Optional lane-use arrows have been added (see Section 3B.20).</a:t>
            </a:r>
          </a:p>
          <a:p>
            <a:pPr marL="171450" indent="-171450">
              <a:buFontTx/>
              <a:buChar char="•"/>
            </a:pPr>
            <a:r>
              <a:rPr lang="en-US" altLang="en-US" smtClean="0">
                <a:latin typeface="Arial" panose="020B0604020202020204" pitchFamily="34" charset="0"/>
              </a:rPr>
              <a:t>The researchers recommend deletion of Figure 2B-17. With the elimination of the method of showing how to measure median width, this figure is the same as Figure 2B-16 except for the geometrics of the divided highway left-turn lanes. The traffic control devices shown in the two figures are the same.</a:t>
            </a:r>
          </a:p>
          <a:p>
            <a:pPr marL="171450" indent="-171450">
              <a:buFontTx/>
              <a:buChar char="•"/>
            </a:pPr>
            <a:r>
              <a:rPr lang="en-US" altLang="en-US" smtClean="0">
                <a:latin typeface="Arial" panose="020B0604020202020204" pitchFamily="34" charset="0"/>
              </a:rPr>
              <a:t>An option has been added as Paragraph 06a to allow the installation of ONE WAY signs at only one corner of the intersection of ramps and a crossroad. The language in Section 2B.41 where ONE WAY signs are required at only one corner conflicts with the language in 2B.40 where ONE WAY signs are required on the near right and far left corners.</a:t>
            </a:r>
          </a:p>
          <a:p>
            <a:pPr marL="171450" indent="-171450">
              <a:buFontTx/>
              <a:buChar char="•"/>
            </a:pPr>
            <a:endParaRPr lang="en-US" altLang="en-US"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82203D-AE1E-4E81-8FC8-6E4B88A13804}" type="slidenum">
              <a:rPr lang="en-US" altLang="en-US" smtClean="0"/>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Arial" panose="020B0604020202020204" pitchFamily="34" charset="0"/>
              </a:rPr>
              <a:t>The language in Paragraphs 3, 4, and 5 has been revised to reflect the function of the crossing as one or two intersections rather than on the median width. The revised language in Paragraph 5 allows for the use of the optional far right ONE WAY sign at any divided highway intersection, regardless of median width/intersection function, to be consistent with how it is shown in Figure 2B-15.</a:t>
            </a:r>
          </a:p>
          <a:p>
            <a:pPr marL="171450" indent="-171450">
              <a:buFontTx/>
              <a:buChar char="•"/>
            </a:pPr>
            <a:r>
              <a:rPr lang="en-US" altLang="en-US" smtClean="0">
                <a:latin typeface="Arial" panose="020B0604020202020204" pitchFamily="34" charset="0"/>
              </a:rPr>
              <a:t>Figure 2B-15 has been revised to make it applicable to two separate intersections. Optional lane-use arrows (see Section 3B.20) and a second divided highway sign have been added. A note regarding the centerline in the median opening has also been added.</a:t>
            </a:r>
          </a:p>
          <a:p>
            <a:pPr marL="171450" indent="-171450">
              <a:buFontTx/>
              <a:buChar char="•"/>
            </a:pPr>
            <a:r>
              <a:rPr lang="en-US" altLang="en-US" smtClean="0">
                <a:latin typeface="Arial" panose="020B0604020202020204" pitchFamily="34" charset="0"/>
              </a:rPr>
              <a:t>Figure 2B-16 has been revised to make it applicable to a single intersection. The notes have been revised to indicate that the far right ONE WAY sign is optional even if only the other ONE WAY signs are used. The notes referencing other figures have also been revised. The reference to the median width distance has been removed. Optional lane-use arrows have been added (see Section 3B.20).</a:t>
            </a:r>
          </a:p>
          <a:p>
            <a:pPr marL="171450" indent="-171450">
              <a:buFontTx/>
              <a:buChar char="•"/>
            </a:pPr>
            <a:r>
              <a:rPr lang="en-US" altLang="en-US" smtClean="0">
                <a:latin typeface="Arial" panose="020B0604020202020204" pitchFamily="34" charset="0"/>
              </a:rPr>
              <a:t>The researchers recommend deletion of Figure 2B-17. With the elimination of the method of showing how to measure median width, this figure is the same as Figure 2B-16 except for the geometrics of the divided highway left-turn lanes. The traffic control devices shown in the two figures are the same.</a:t>
            </a:r>
          </a:p>
          <a:p>
            <a:pPr marL="171450" indent="-171450">
              <a:buFontTx/>
              <a:buChar char="•"/>
            </a:pPr>
            <a:r>
              <a:rPr lang="en-US" altLang="en-US" smtClean="0">
                <a:latin typeface="Arial" panose="020B0604020202020204" pitchFamily="34" charset="0"/>
              </a:rPr>
              <a:t>An option has been added as Paragraph 06a to allow the installation of ONE WAY signs at only one corner of the intersection of ramps and a crossroad. The language in Section 2B.41 where ONE WAY signs are required at only one corner conflicts with the language in 2B.40 where ONE WAY signs are required on the near right and far left corners.</a:t>
            </a:r>
          </a:p>
          <a:p>
            <a:pPr marL="171450" indent="-171450">
              <a:buFontTx/>
              <a:buChar char="•"/>
            </a:pPr>
            <a:endParaRPr lang="en-US" altLang="en-US" smtClean="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EA2C4C-7487-417E-BCDB-32FA3468AFF2}" type="slidenum">
              <a:rPr lang="en-US" altLang="en-US" smtClean="0"/>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t>This is a new section that has been added to address the use of traffic control devices as a system to deter wrong-way movement at a divided highway intersection. Some of the language in this new section duplicates language in other sections (such as the rotation of the KEEP RIGHT sign). If this new section is added to the MUTCD, the researchers recommend deleting the duplicated language from the other sections.</a:t>
            </a:r>
          </a:p>
          <a:p>
            <a:pPr marL="171450" indent="-171450">
              <a:buFont typeface="Arial" panose="020B0604020202020204" pitchFamily="34" charset="0"/>
              <a:buChar char="•"/>
              <a:defRPr/>
            </a:pPr>
            <a:r>
              <a:rPr lang="en-US" dirty="0" smtClean="0"/>
              <a:t>One of the challenges of adding this section is that it addresses the use of both signs and markings, even though the section is in Part 2. However, since Section 2B.41 also addresses pavement markings, the researchers felt comfortable addressing markings in this section.</a:t>
            </a:r>
          </a:p>
          <a:p>
            <a:pPr>
              <a:defRPr/>
            </a:pPr>
            <a:endParaRPr lang="en-US" dirty="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A7AA41-02CC-4519-BA13-816A65852601}" type="slidenum">
              <a:rPr lang="en-US" altLang="en-US" smtClean="0"/>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i="1" dirty="0" smtClean="0"/>
              <a:t>Section 3B.20—Pavement Word, Symbol, and Arrow Markings</a:t>
            </a:r>
          </a:p>
          <a:p>
            <a:pPr marL="171450" indent="-171450">
              <a:buFont typeface="Arial" panose="020B0604020202020204" pitchFamily="34" charset="0"/>
              <a:buChar char="•"/>
              <a:defRPr/>
            </a:pPr>
            <a:r>
              <a:rPr lang="en-US" dirty="0" smtClean="0"/>
              <a:t>An option has been added as Paragraph 22a to specifically allow the use of lane-use arrows on the divided highway to deter wrong-way movement.</a:t>
            </a:r>
          </a:p>
          <a:p>
            <a:pPr marL="171450" indent="-171450">
              <a:buFont typeface="Arial" panose="020B0604020202020204" pitchFamily="34" charset="0"/>
              <a:buChar char="•"/>
              <a:defRPr/>
            </a:pPr>
            <a:r>
              <a:rPr lang="en-US" dirty="0" smtClean="0"/>
              <a:t>The researchers have deleted the reference to Figure 2B-17 in Paragraph 23 since they are recommending this figure be deleted. The figure could be moved to Section 3B.20 as an example of the use of lane-use arrows in offset left-turn lanes if desired.</a:t>
            </a:r>
          </a:p>
          <a:p>
            <a:pPr marL="171450" indent="-171450">
              <a:buFont typeface="Arial" panose="020B0604020202020204" pitchFamily="34" charset="0"/>
              <a:buChar char="•"/>
              <a:defRPr/>
            </a:pPr>
            <a:r>
              <a:rPr lang="en-US" dirty="0" smtClean="0"/>
              <a:t>An option has been added as Paragraph 37a to allow the wrong-way arrow markings to be used in lieu of or in addition to lane-use arrows.</a:t>
            </a:r>
          </a:p>
          <a:p>
            <a:pPr marL="171450" indent="-171450">
              <a:buFont typeface="Arial" panose="020B0604020202020204" pitchFamily="34" charset="0"/>
              <a:buChar char="•"/>
              <a:defRPr/>
            </a:pPr>
            <a:endParaRPr lang="en-US"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B34874-AC80-4D6F-BAD2-CF40EABBBFA5}" type="slidenum">
              <a:rPr lang="en-US" altLang="en-US" smtClean="0"/>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E2EBD7-700F-43FF-850E-16CAA6A2B407}" type="slidenum">
              <a:rPr lang="en-US" altLang="en-US" smtClean="0"/>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642873-4CA7-4A88-8C35-906680A21579}" type="slidenum">
              <a:rPr lang="en-US" altLang="en-US" smtClean="0"/>
              <a:pPr/>
              <a:t>27</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primary objective of National Cooperative Highway Research Program (NCHRP) 03-117 was to examine the characteristics of wrong-way crashes on divided highways and determine the impact of median width and select traffic control devices on their occurrence. A secondary objective was to identify and determine the effectiveness of emerging countermeasures implemented at freeway exit ramps. </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E50332-006D-4415-A2AC-DF0EF5B1A6FF}"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t>To accomplish these objectives, researchers undertook the following major efforts:</a:t>
            </a:r>
          </a:p>
          <a:p>
            <a:pPr marL="171450" indent="-171450">
              <a:buFont typeface="Arial" panose="020B0604020202020204" pitchFamily="34" charset="0"/>
              <a:buChar char="•"/>
              <a:defRPr/>
            </a:pPr>
            <a:r>
              <a:rPr lang="en-US" dirty="0" smtClean="0"/>
              <a:t>Reviewed and summarized previous wrong-way driving studies to quantify crash characteristics, identify countermeasures, and assess the effectiveness of countermeasures.</a:t>
            </a:r>
          </a:p>
          <a:p>
            <a:pPr marL="171450" indent="-171450">
              <a:buFont typeface="Arial" panose="020B0604020202020204" pitchFamily="34" charset="0"/>
              <a:buChar char="•"/>
              <a:defRPr/>
            </a:pPr>
            <a:r>
              <a:rPr lang="en-US" dirty="0" smtClean="0"/>
              <a:t>Conducted a comprehensive review of the MUTCD regarding wrong-way movement signing and markings at freeway ramps and non-signalized divided highway crossings.</a:t>
            </a:r>
          </a:p>
          <a:p>
            <a:pPr marL="171450" indent="-171450">
              <a:buFont typeface="Arial" panose="020B0604020202020204" pitchFamily="34" charset="0"/>
              <a:buChar char="•"/>
              <a:defRPr/>
            </a:pPr>
            <a:r>
              <a:rPr lang="en-US" dirty="0" smtClean="0"/>
              <a:t>Analyzed the effects of median width and traffic control devices upon wrong-way crashes on high-speed rural and urban divided highways using a multistate dataset developed under this research effort.</a:t>
            </a:r>
          </a:p>
          <a:p>
            <a:pPr marL="171450" indent="-171450">
              <a:buFont typeface="Arial" panose="020B0604020202020204" pitchFamily="34" charset="0"/>
              <a:buChar char="•"/>
              <a:defRPr/>
            </a:pPr>
            <a:r>
              <a:rPr lang="en-US" dirty="0" smtClean="0"/>
              <a:t>Evaluated the effectiveness of LEDs within the border of WRONG WAY signs and red rectangular flashing beacons above and below WRONG WAY signs at freeway exit ramps.</a:t>
            </a:r>
          </a:p>
          <a:p>
            <a:pPr marL="171450" indent="-171450">
              <a:buFont typeface="Arial" panose="020B0604020202020204" pitchFamily="34" charset="0"/>
              <a:buChar char="•"/>
              <a:defRPr/>
            </a:pPr>
            <a:r>
              <a:rPr lang="en-US" dirty="0" smtClean="0"/>
              <a:t>Developed proposed changes to the MUTCD based on the findings of the research.</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AB8D65-CB21-403A-8682-A28A18067063}" type="slidenum">
              <a:rPr lang="en-US" altLang="en-US" smtClean="0"/>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term “freeway” refers to a multilane highway with fully controlled access (i.e., vehicles can only enter and exit at designated ramps). </a:t>
            </a:r>
          </a:p>
          <a:p>
            <a:endParaRPr lang="en-US" altLang="en-US" smtClean="0">
              <a:latin typeface="Arial" panose="020B0604020202020204" pitchFamily="34" charset="0"/>
            </a:endParaRPr>
          </a:p>
          <a:p>
            <a:r>
              <a:rPr lang="en-US" altLang="en-US" smtClean="0">
                <a:latin typeface="Arial" panose="020B0604020202020204" pitchFamily="34" charset="0"/>
              </a:rPr>
              <a:t>The term “divided highway” refers to a multilane, non-freeway facility where the opposing travel directions are separated by a median. Divided highways typically have at-grade intersections and no control of access between intersections (i.e., direct driveway access allowed). Divided highways do not include roadways with continuous, two-way left-turn lanes.</a:t>
            </a:r>
          </a:p>
          <a:p>
            <a:endParaRPr lang="en-US" altLang="en-US" smtClean="0">
              <a:latin typeface="Arial" panose="020B0604020202020204" pitchFamily="34" charset="0"/>
            </a:endParaRPr>
          </a:p>
          <a:p>
            <a:r>
              <a:rPr lang="en-US" altLang="en-US" smtClean="0">
                <a:latin typeface="Arial" panose="020B0604020202020204" pitchFamily="34" charset="0"/>
              </a:rPr>
              <a:t>In this study, the median width was defined as the area between the inside edge of the traveled way of the near travel lane or left-turn lane, if present, to the inside edge of the traveled way of the opposing through lane. This measurement included the inside shoulders, but not left-turn lanes. This definition matches the one used in the MUTCD in order to correlate interactions between the median width and traffic control devices. The medians were either raised (i.e., curb) or depressed (i.e., landscape).</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D56DAC-7CC6-4BBA-B2C6-58EFA03D2F07}"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 this study, the median width was defined as the area between the inside edge of the traveled way of the near travel lane or left-turn lane, if present, to the inside edge of the traveled way of the opposing through lane. This measurement included the inside shoulders, but not left-turn lanes. This definition matches the one used in the MUTCD in order to correlate interactions between the median width and traffic control devices. The medians were either raised (i.e., curb) or depressed (i.e., landscape).</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DD1642-EDD9-4C99-893A-6F44715A4320}" type="slidenum">
              <a:rPr lang="en-US" altLang="en-US" smtClean="0"/>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Arial" panose="020B0604020202020204" pitchFamily="34" charset="0"/>
              </a:rPr>
              <a:t>Lack of a consistent median width definition between the MUTCD and Green Book.</a:t>
            </a:r>
          </a:p>
          <a:p>
            <a:pPr marL="171450" indent="-171450">
              <a:buFontTx/>
              <a:buChar char="•"/>
            </a:pPr>
            <a:r>
              <a:rPr lang="en-US" altLang="en-US" smtClean="0">
                <a:latin typeface="Arial" panose="020B0604020202020204" pitchFamily="34" charset="0"/>
              </a:rPr>
              <a:t>Appropriateness of the 30-ft threshold median width to determine whether a crossing at a divided highway is considered a single intersection or two separate intersections.</a:t>
            </a:r>
          </a:p>
          <a:p>
            <a:pPr marL="171450" indent="-171450">
              <a:buFontTx/>
              <a:buChar char="•"/>
            </a:pPr>
            <a:r>
              <a:rPr lang="en-US" altLang="en-US" smtClean="0">
                <a:latin typeface="Arial" panose="020B0604020202020204" pitchFamily="34" charset="0"/>
              </a:rPr>
              <a:t>Ambiguity surrounding the side of the road for required and optional signs.</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9ABF57-F62A-4D06-BCC3-F510662E2CC0}" type="slidenum">
              <a:rPr lang="en-US" altLang="en-US" smtClean="0"/>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 order to assess the characteristics of wrong-way crashes on divided highways and determine the effects of multiple design features and traffic control devices upon wrong-way crashes on divided highways, the research team compiled a multistate crash dataset using data from Texas, Florida, and California (HSIS). These three states provided geographic representation from the western, central, and eastern United States.</a:t>
            </a:r>
          </a:p>
          <a:p>
            <a:endParaRPr lang="en-US" altLang="en-US" smtClean="0">
              <a:latin typeface="Arial" panose="020B0604020202020204" pitchFamily="34" charset="0"/>
            </a:endParaRPr>
          </a:p>
          <a:p>
            <a:r>
              <a:rPr lang="en-US" altLang="en-US" smtClean="0">
                <a:latin typeface="Arial" panose="020B0604020202020204" pitchFamily="34" charset="0"/>
              </a:rPr>
              <a:t>In order to avoid biasing the results by just focusing on sites with a reported history of wrong-way crashes, the research team wanted to supplement the dataset with data from sites with no recorded wrong-way crashes. In order to achieve this goal, the research team developed a procedure to draw statistically representative site samples from the three states under study.</a:t>
            </a:r>
          </a:p>
          <a:p>
            <a:endParaRPr lang="en-US" altLang="en-US" smtClean="0">
              <a:latin typeface="Arial" panose="020B0604020202020204" pitchFamily="34" charset="0"/>
            </a:endParaRPr>
          </a:p>
          <a:p>
            <a:r>
              <a:rPr lang="en-US" altLang="en-US" smtClean="0">
                <a:latin typeface="Arial" panose="020B0604020202020204" pitchFamily="34" charset="0"/>
              </a:rPr>
              <a:t>The final method of analysis defined the response variable as the probability of wrong-way crashes. The data allowed estimating such probability via the indicator variable “crash,” which equaled 1 if a data point represented an instance of wrong-way crash and equaled 0 if a data point represented a site with no recorded wrong-way crash (i.e., control corridors). Therefore, for a given set of conditions (e.g., traffic volume, median width, etc.), the average of the variable “crash” represented an estimate of the probability of a wrong-way crash. A logistic regression approach allowed researchers to model the relationships with potential explanatory variables as changes in the odds of a wrong-way crash occurring.</a:t>
            </a:r>
          </a:p>
          <a:p>
            <a:endParaRPr lang="en-US" altLang="en-US" smtClean="0">
              <a:latin typeface="Arial" panose="020B0604020202020204" pitchFamily="34" charset="0"/>
            </a:endParaRPr>
          </a:p>
          <a:p>
            <a:r>
              <a:rPr lang="en-US" altLang="en-US" smtClean="0">
                <a:latin typeface="Arial" panose="020B0604020202020204" pitchFamily="34" charset="0"/>
              </a:rPr>
              <a:t>4 models  = rural, urban, rural night, and urban night</a:t>
            </a:r>
          </a:p>
          <a:p>
            <a:endParaRPr lang="en-US" altLang="en-US"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5201B7-BBBD-43D5-98AA-72CFDFCCA0C3}" type="slidenum">
              <a:rPr lang="en-US" altLang="en-US" smtClean="0"/>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Based on a review of the crash diagrams, crash descriptors (e.g., vehicle direction and side of the roadway), and engineering judgment, the research team identified the most likely wrong-way entry point in each crash corridor in each state. More than two-thirds of the wrong-way entries from intersecting roadways occurred where median openings were present. These wrong-way entries at median openings resulted in 75 percent of the wrong-way crashes that occurred on high-speed divided highways with four lanes (two in each direction) and a grass median.</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FD63E2-1EEC-4F71-BDF9-61D6F72B56BF}" type="slidenum">
              <a:rPr lang="en-US" altLang="en-US" smtClean="0"/>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4DD9C1-379A-401A-AA45-A73C32822493}" type="slidenum">
              <a:rPr lang="en-US" altLang="en-US"/>
              <a:pPr>
                <a:defRPr/>
              </a:pPr>
              <a:t>‹#›</a:t>
            </a:fld>
            <a:endParaRPr lang="en-US" altLang="en-US" dirty="0"/>
          </a:p>
        </p:txBody>
      </p:sp>
    </p:spTree>
    <p:extLst>
      <p:ext uri="{BB962C8B-B14F-4D97-AF65-F5344CB8AC3E}">
        <p14:creationId xmlns:p14="http://schemas.microsoft.com/office/powerpoint/2010/main" val="2393280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4BC1C1-6E42-4844-A81D-1638542F742D}" type="slidenum">
              <a:rPr lang="en-US" altLang="en-US"/>
              <a:pPr>
                <a:defRPr/>
              </a:pPr>
              <a:t>‹#›</a:t>
            </a:fld>
            <a:endParaRPr lang="en-US" altLang="en-US" dirty="0"/>
          </a:p>
        </p:txBody>
      </p:sp>
    </p:spTree>
    <p:extLst>
      <p:ext uri="{BB962C8B-B14F-4D97-AF65-F5344CB8AC3E}">
        <p14:creationId xmlns:p14="http://schemas.microsoft.com/office/powerpoint/2010/main" val="2491762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8F7B7D-6D83-4090-B006-9A581F562ABE}" type="slidenum">
              <a:rPr lang="en-US" altLang="en-US"/>
              <a:pPr>
                <a:defRPr/>
              </a:pPr>
              <a:t>‹#›</a:t>
            </a:fld>
            <a:endParaRPr lang="en-US" altLang="en-US" dirty="0"/>
          </a:p>
        </p:txBody>
      </p:sp>
    </p:spTree>
    <p:extLst>
      <p:ext uri="{BB962C8B-B14F-4D97-AF65-F5344CB8AC3E}">
        <p14:creationId xmlns:p14="http://schemas.microsoft.com/office/powerpoint/2010/main" val="162014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953DE1B-2C8B-4A83-9FC7-96BA82DA4DA2}"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733B0-9D32-4BA7-93C1-D773CED7C4D7}" type="slidenum">
              <a:rPr lang="en-US" altLang="en-US"/>
              <a:pPr>
                <a:defRPr/>
              </a:pPr>
              <a:t>‹#›</a:t>
            </a:fld>
            <a:endParaRPr lang="en-US" altLang="en-US" dirty="0"/>
          </a:p>
        </p:txBody>
      </p:sp>
    </p:spTree>
    <p:extLst>
      <p:ext uri="{BB962C8B-B14F-4D97-AF65-F5344CB8AC3E}">
        <p14:creationId xmlns:p14="http://schemas.microsoft.com/office/powerpoint/2010/main" val="205347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695BFAA-0850-4929-BC2B-3011FF722EF3}"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665389-AACA-484D-9044-81BB13602D82}" type="slidenum">
              <a:rPr lang="en-US" altLang="en-US"/>
              <a:pPr>
                <a:defRPr/>
              </a:pPr>
              <a:t>‹#›</a:t>
            </a:fld>
            <a:endParaRPr lang="en-US" altLang="en-US" dirty="0"/>
          </a:p>
        </p:txBody>
      </p:sp>
    </p:spTree>
    <p:extLst>
      <p:ext uri="{BB962C8B-B14F-4D97-AF65-F5344CB8AC3E}">
        <p14:creationId xmlns:p14="http://schemas.microsoft.com/office/powerpoint/2010/main" val="1226233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C267A70-6BF7-4B73-8FED-DDF689BEBB6A}"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2E1F35-33C0-4F76-9BE5-051347AE9C57}" type="slidenum">
              <a:rPr lang="en-US" altLang="en-US"/>
              <a:pPr>
                <a:defRPr/>
              </a:pPr>
              <a:t>‹#›</a:t>
            </a:fld>
            <a:endParaRPr lang="en-US" altLang="en-US" dirty="0"/>
          </a:p>
        </p:txBody>
      </p:sp>
    </p:spTree>
    <p:extLst>
      <p:ext uri="{BB962C8B-B14F-4D97-AF65-F5344CB8AC3E}">
        <p14:creationId xmlns:p14="http://schemas.microsoft.com/office/powerpoint/2010/main" val="1974967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2CA13CD-8F63-4AF5-AD1C-481B41E4E055}" type="datetimeFigureOut">
              <a:rPr lang="en-US"/>
              <a:pPr>
                <a:defRPr/>
              </a:pPr>
              <a:t>8/17/2018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3339EB-B10A-4C40-9FBA-6DAFA33AD61C}" type="slidenum">
              <a:rPr lang="en-US" altLang="en-US"/>
              <a:pPr>
                <a:defRPr/>
              </a:pPr>
              <a:t>‹#›</a:t>
            </a:fld>
            <a:endParaRPr lang="en-US" altLang="en-US" dirty="0"/>
          </a:p>
        </p:txBody>
      </p:sp>
    </p:spTree>
    <p:extLst>
      <p:ext uri="{BB962C8B-B14F-4D97-AF65-F5344CB8AC3E}">
        <p14:creationId xmlns:p14="http://schemas.microsoft.com/office/powerpoint/2010/main" val="4049959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2021EA-74EF-4A29-B85F-8B861154314D}" type="datetimeFigureOut">
              <a:rPr lang="en-US"/>
              <a:pPr>
                <a:defRPr/>
              </a:pPr>
              <a:t>8/17/2018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1072D7D-D5DB-4455-83F0-8A88810F8403}" type="slidenum">
              <a:rPr lang="en-US" altLang="en-US"/>
              <a:pPr>
                <a:defRPr/>
              </a:pPr>
              <a:t>‹#›</a:t>
            </a:fld>
            <a:endParaRPr lang="en-US" altLang="en-US" dirty="0"/>
          </a:p>
        </p:txBody>
      </p:sp>
    </p:spTree>
    <p:extLst>
      <p:ext uri="{BB962C8B-B14F-4D97-AF65-F5344CB8AC3E}">
        <p14:creationId xmlns:p14="http://schemas.microsoft.com/office/powerpoint/2010/main" val="4246979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28640FB-F396-4845-884A-3D28A8E7616B}" type="datetimeFigureOut">
              <a:rPr lang="en-US"/>
              <a:pPr>
                <a:defRPr/>
              </a:pPr>
              <a:t>8/17/2018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E24B3A-3E0D-4443-9089-7B04CE226125}" type="slidenum">
              <a:rPr lang="en-US" altLang="en-US"/>
              <a:pPr>
                <a:defRPr/>
              </a:pPr>
              <a:t>‹#›</a:t>
            </a:fld>
            <a:endParaRPr lang="en-US" altLang="en-US" dirty="0"/>
          </a:p>
        </p:txBody>
      </p:sp>
    </p:spTree>
    <p:extLst>
      <p:ext uri="{BB962C8B-B14F-4D97-AF65-F5344CB8AC3E}">
        <p14:creationId xmlns:p14="http://schemas.microsoft.com/office/powerpoint/2010/main" val="3762637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C6AC7F-E491-485B-BFAD-01C9E64D39F2}" type="datetimeFigureOut">
              <a:rPr lang="en-US"/>
              <a:pPr>
                <a:defRPr/>
              </a:pPr>
              <a:t>8/17/2018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20972A-4C3C-4D12-8FB2-CE26497149E1}" type="slidenum">
              <a:rPr lang="en-US" altLang="en-US"/>
              <a:pPr>
                <a:defRPr/>
              </a:pPr>
              <a:t>‹#›</a:t>
            </a:fld>
            <a:endParaRPr lang="en-US" altLang="en-US" dirty="0"/>
          </a:p>
        </p:txBody>
      </p:sp>
    </p:spTree>
    <p:extLst>
      <p:ext uri="{BB962C8B-B14F-4D97-AF65-F5344CB8AC3E}">
        <p14:creationId xmlns:p14="http://schemas.microsoft.com/office/powerpoint/2010/main" val="538401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C88E1E-35AE-4498-8748-9E18BD9B2090}" type="datetimeFigureOut">
              <a:rPr lang="en-US"/>
              <a:pPr>
                <a:defRPr/>
              </a:pPr>
              <a:t>8/17/2018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0AE671-9587-4494-8774-AFFFAE9BDE84}" type="slidenum">
              <a:rPr lang="en-US" altLang="en-US"/>
              <a:pPr>
                <a:defRPr/>
              </a:pPr>
              <a:t>‹#›</a:t>
            </a:fld>
            <a:endParaRPr lang="en-US" altLang="en-US" dirty="0"/>
          </a:p>
        </p:txBody>
      </p:sp>
    </p:spTree>
    <p:extLst>
      <p:ext uri="{BB962C8B-B14F-4D97-AF65-F5344CB8AC3E}">
        <p14:creationId xmlns:p14="http://schemas.microsoft.com/office/powerpoint/2010/main" val="369593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A4D517F-D6E2-4B58-B3B1-84A515FBE0D3}" type="slidenum">
              <a:rPr lang="en-US" altLang="en-US"/>
              <a:pPr>
                <a:defRPr/>
              </a:pPr>
              <a:t>‹#›</a:t>
            </a:fld>
            <a:endParaRPr lang="en-US" altLang="en-US" dirty="0"/>
          </a:p>
        </p:txBody>
      </p:sp>
    </p:spTree>
    <p:extLst>
      <p:ext uri="{BB962C8B-B14F-4D97-AF65-F5344CB8AC3E}">
        <p14:creationId xmlns:p14="http://schemas.microsoft.com/office/powerpoint/2010/main" val="818273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D218ADA-704D-4E1A-BD24-1AF90A50574B}" type="datetimeFigureOut">
              <a:rPr lang="en-US"/>
              <a:pPr>
                <a:defRPr/>
              </a:pPr>
              <a:t>8/17/2018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40AD4A-674A-4BE6-B9D8-3C3A88D6EBD8}" type="slidenum">
              <a:rPr lang="en-US" altLang="en-US"/>
              <a:pPr>
                <a:defRPr/>
              </a:pPr>
              <a:t>‹#›</a:t>
            </a:fld>
            <a:endParaRPr lang="en-US" altLang="en-US" dirty="0"/>
          </a:p>
        </p:txBody>
      </p:sp>
    </p:spTree>
    <p:extLst>
      <p:ext uri="{BB962C8B-B14F-4D97-AF65-F5344CB8AC3E}">
        <p14:creationId xmlns:p14="http://schemas.microsoft.com/office/powerpoint/2010/main" val="92592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0AAC9C-2F49-43B9-BDCF-403A565543D4}"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493FFA-D841-4737-94A3-420A64265A04}" type="slidenum">
              <a:rPr lang="en-US" altLang="en-US"/>
              <a:pPr>
                <a:defRPr/>
              </a:pPr>
              <a:t>‹#›</a:t>
            </a:fld>
            <a:endParaRPr lang="en-US" altLang="en-US" dirty="0"/>
          </a:p>
        </p:txBody>
      </p:sp>
    </p:spTree>
    <p:extLst>
      <p:ext uri="{BB962C8B-B14F-4D97-AF65-F5344CB8AC3E}">
        <p14:creationId xmlns:p14="http://schemas.microsoft.com/office/powerpoint/2010/main" val="399293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26C1AF-CE4C-43ED-9471-EB3CF1AFCF42}"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BB676D-4AEE-4330-93B6-99F290DFD7EF}" type="slidenum">
              <a:rPr lang="en-US" altLang="en-US"/>
              <a:pPr>
                <a:defRPr/>
              </a:pPr>
              <a:t>‹#›</a:t>
            </a:fld>
            <a:endParaRPr lang="en-US" altLang="en-US" dirty="0"/>
          </a:p>
        </p:txBody>
      </p:sp>
    </p:spTree>
    <p:extLst>
      <p:ext uri="{BB962C8B-B14F-4D97-AF65-F5344CB8AC3E}">
        <p14:creationId xmlns:p14="http://schemas.microsoft.com/office/powerpoint/2010/main" val="1825864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E965040-A445-440A-A48A-4851085E381D}"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9E3A49-0B0F-478B-9A3F-4A42928CC1CE}" type="slidenum">
              <a:rPr lang="en-US" altLang="en-US"/>
              <a:pPr>
                <a:defRPr/>
              </a:pPr>
              <a:t>‹#›</a:t>
            </a:fld>
            <a:endParaRPr lang="en-US" altLang="en-US" dirty="0"/>
          </a:p>
        </p:txBody>
      </p:sp>
    </p:spTree>
    <p:extLst>
      <p:ext uri="{BB962C8B-B14F-4D97-AF65-F5344CB8AC3E}">
        <p14:creationId xmlns:p14="http://schemas.microsoft.com/office/powerpoint/2010/main" val="2653248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90C2B0-C413-4BDD-BEA6-2F580A715ED2}"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D6CD78-97D9-47F7-8A9C-0A96666A4E37}" type="slidenum">
              <a:rPr lang="en-US" altLang="en-US"/>
              <a:pPr>
                <a:defRPr/>
              </a:pPr>
              <a:t>‹#›</a:t>
            </a:fld>
            <a:endParaRPr lang="en-US" altLang="en-US" dirty="0"/>
          </a:p>
        </p:txBody>
      </p:sp>
    </p:spTree>
    <p:extLst>
      <p:ext uri="{BB962C8B-B14F-4D97-AF65-F5344CB8AC3E}">
        <p14:creationId xmlns:p14="http://schemas.microsoft.com/office/powerpoint/2010/main" val="3503075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FB7E760-623C-45F3-9670-62341BFB6157}"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DBD4CB-7925-4AF3-B2CA-136FAAEA47B4}" type="slidenum">
              <a:rPr lang="en-US" altLang="en-US"/>
              <a:pPr>
                <a:defRPr/>
              </a:pPr>
              <a:t>‹#›</a:t>
            </a:fld>
            <a:endParaRPr lang="en-US" altLang="en-US" dirty="0"/>
          </a:p>
        </p:txBody>
      </p:sp>
    </p:spTree>
    <p:extLst>
      <p:ext uri="{BB962C8B-B14F-4D97-AF65-F5344CB8AC3E}">
        <p14:creationId xmlns:p14="http://schemas.microsoft.com/office/powerpoint/2010/main" val="3430342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074CC6F-26B6-4876-865D-C31E094D2839}" type="datetimeFigureOut">
              <a:rPr lang="en-US"/>
              <a:pPr>
                <a:defRPr/>
              </a:pPr>
              <a:t>8/17/2018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F53319-9B99-4E03-9F9A-AFBC86A47949}" type="slidenum">
              <a:rPr lang="en-US" altLang="en-US"/>
              <a:pPr>
                <a:defRPr/>
              </a:pPr>
              <a:t>‹#›</a:t>
            </a:fld>
            <a:endParaRPr lang="en-US" altLang="en-US" dirty="0"/>
          </a:p>
        </p:txBody>
      </p:sp>
    </p:spTree>
    <p:extLst>
      <p:ext uri="{BB962C8B-B14F-4D97-AF65-F5344CB8AC3E}">
        <p14:creationId xmlns:p14="http://schemas.microsoft.com/office/powerpoint/2010/main" val="445524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600200"/>
            <a:ext cx="4041775" cy="4525963"/>
          </a:xfrm>
        </p:spPr>
        <p:txBody>
          <a:bodyPr>
            <a:noAutofit/>
          </a:bodyPr>
          <a:lstStyle>
            <a:lvl1pPr>
              <a:buClr>
                <a:srgbClr val="19447E"/>
              </a:buClr>
              <a:buSzPct val="125000"/>
              <a:buFont typeface="Wingdings" pitchFamily="2" charset="2"/>
              <a:buChar char="§"/>
              <a:defRPr sz="2400"/>
            </a:lvl1pPr>
            <a:lvl2pPr>
              <a:buClr>
                <a:srgbClr val="5C0024"/>
              </a:buClr>
              <a:buSzPct val="125000"/>
              <a:buFont typeface="Arial" pitchFamily="34" charset="0"/>
              <a:buChar char="•"/>
              <a:defRPr sz="2000"/>
            </a:lvl2pPr>
            <a:lvl3pPr>
              <a:buClr>
                <a:schemeClr val="tx1"/>
              </a:buClr>
              <a:buSzPct val="125000"/>
              <a:buFont typeface="Calibri"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2FC5A37-3581-49CE-8E8E-51AE7CFDF110}" type="datetimeFigureOut">
              <a:rPr lang="en-US"/>
              <a:pPr>
                <a:defRPr/>
              </a:pPr>
              <a:t>8/17/2018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D82204D-724B-40CF-B7E2-DAE9022AFCC3}" type="slidenum">
              <a:rPr lang="en-US" altLang="en-US"/>
              <a:pPr>
                <a:defRPr/>
              </a:pPr>
              <a:t>‹#›</a:t>
            </a:fld>
            <a:endParaRPr lang="en-US" altLang="en-US" dirty="0"/>
          </a:p>
        </p:txBody>
      </p:sp>
    </p:spTree>
    <p:extLst>
      <p:ext uri="{BB962C8B-B14F-4D97-AF65-F5344CB8AC3E}">
        <p14:creationId xmlns:p14="http://schemas.microsoft.com/office/powerpoint/2010/main" val="1521159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C0F4635-9E39-4E78-AA48-D647FCE32F67}" type="datetimeFigureOut">
              <a:rPr lang="en-US"/>
              <a:pPr>
                <a:defRPr/>
              </a:pPr>
              <a:t>8/17/2018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B2DF2CC-199F-4414-BE51-00020667868B}" type="slidenum">
              <a:rPr lang="en-US" altLang="en-US"/>
              <a:pPr>
                <a:defRPr/>
              </a:pPr>
              <a:t>‹#›</a:t>
            </a:fld>
            <a:endParaRPr lang="en-US" altLang="en-US" dirty="0"/>
          </a:p>
        </p:txBody>
      </p:sp>
    </p:spTree>
    <p:extLst>
      <p:ext uri="{BB962C8B-B14F-4D97-AF65-F5344CB8AC3E}">
        <p14:creationId xmlns:p14="http://schemas.microsoft.com/office/powerpoint/2010/main" val="3164263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9A68F5-EEB7-415C-B795-504CFCFC913C}" type="datetimeFigureOut">
              <a:rPr lang="en-US"/>
              <a:pPr>
                <a:defRPr/>
              </a:pPr>
              <a:t>8/17/2018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9248F8F-FA30-47C4-98AA-109D101CB589}" type="slidenum">
              <a:rPr lang="en-US" altLang="en-US"/>
              <a:pPr>
                <a:defRPr/>
              </a:pPr>
              <a:t>‹#›</a:t>
            </a:fld>
            <a:endParaRPr lang="en-US" altLang="en-US" dirty="0"/>
          </a:p>
        </p:txBody>
      </p:sp>
    </p:spTree>
    <p:extLst>
      <p:ext uri="{BB962C8B-B14F-4D97-AF65-F5344CB8AC3E}">
        <p14:creationId xmlns:p14="http://schemas.microsoft.com/office/powerpoint/2010/main" val="119660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C512D7-198C-4305-B326-9AD7AA34E450}" type="slidenum">
              <a:rPr lang="en-US" altLang="en-US"/>
              <a:pPr>
                <a:defRPr/>
              </a:pPr>
              <a:t>‹#›</a:t>
            </a:fld>
            <a:endParaRPr lang="en-US" altLang="en-US" dirty="0"/>
          </a:p>
        </p:txBody>
      </p:sp>
    </p:spTree>
    <p:extLst>
      <p:ext uri="{BB962C8B-B14F-4D97-AF65-F5344CB8AC3E}">
        <p14:creationId xmlns:p14="http://schemas.microsoft.com/office/powerpoint/2010/main" val="3188282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16A5CBE-CC65-4E94-9E6C-0B7563E77E42}" type="datetimeFigureOut">
              <a:rPr lang="en-US"/>
              <a:pPr>
                <a:defRPr/>
              </a:pPr>
              <a:t>8/17/2018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3D618E-FEB9-4568-B2D1-5E2179C91946}" type="slidenum">
              <a:rPr lang="en-US" altLang="en-US"/>
              <a:pPr>
                <a:defRPr/>
              </a:pPr>
              <a:t>‹#›</a:t>
            </a:fld>
            <a:endParaRPr lang="en-US" altLang="en-US" dirty="0"/>
          </a:p>
        </p:txBody>
      </p:sp>
    </p:spTree>
    <p:extLst>
      <p:ext uri="{BB962C8B-B14F-4D97-AF65-F5344CB8AC3E}">
        <p14:creationId xmlns:p14="http://schemas.microsoft.com/office/powerpoint/2010/main" val="634641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5C2400-1F19-4464-ABDE-E853ECEBE3C8}" type="datetimeFigureOut">
              <a:rPr lang="en-US"/>
              <a:pPr>
                <a:defRPr/>
              </a:pPr>
              <a:t>8/17/2018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238806-E0D2-41F0-8C56-AD34F0A82E96}" type="slidenum">
              <a:rPr lang="en-US" altLang="en-US"/>
              <a:pPr>
                <a:defRPr/>
              </a:pPr>
              <a:t>‹#›</a:t>
            </a:fld>
            <a:endParaRPr lang="en-US" altLang="en-US" dirty="0"/>
          </a:p>
        </p:txBody>
      </p:sp>
    </p:spTree>
    <p:extLst>
      <p:ext uri="{BB962C8B-B14F-4D97-AF65-F5344CB8AC3E}">
        <p14:creationId xmlns:p14="http://schemas.microsoft.com/office/powerpoint/2010/main" val="1364770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40F143-AA38-4C86-9762-3E798EA37CAF}"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B49394-5CA3-461E-8382-9F5AD5D08848}" type="slidenum">
              <a:rPr lang="en-US" altLang="en-US"/>
              <a:pPr>
                <a:defRPr/>
              </a:pPr>
              <a:t>‹#›</a:t>
            </a:fld>
            <a:endParaRPr lang="en-US" altLang="en-US" dirty="0"/>
          </a:p>
        </p:txBody>
      </p:sp>
    </p:spTree>
    <p:extLst>
      <p:ext uri="{BB962C8B-B14F-4D97-AF65-F5344CB8AC3E}">
        <p14:creationId xmlns:p14="http://schemas.microsoft.com/office/powerpoint/2010/main" val="2420561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70BA53-3803-4A5F-BBE3-B96B7E70DB8F}"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8525B7-5384-4864-ACAB-459B01EC8B11}" type="slidenum">
              <a:rPr lang="en-US" altLang="en-US"/>
              <a:pPr>
                <a:defRPr/>
              </a:pPr>
              <a:t>‹#›</a:t>
            </a:fld>
            <a:endParaRPr lang="en-US" altLang="en-US" dirty="0"/>
          </a:p>
        </p:txBody>
      </p:sp>
    </p:spTree>
    <p:extLst>
      <p:ext uri="{BB962C8B-B14F-4D97-AF65-F5344CB8AC3E}">
        <p14:creationId xmlns:p14="http://schemas.microsoft.com/office/powerpoint/2010/main" val="3987975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72E770B-15DB-4AEE-A8F5-3D0D7941F0A3}"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ACE1B5-2DD3-44C7-BDC0-24B3EFE2DA48}" type="slidenum">
              <a:rPr lang="en-US" altLang="en-US"/>
              <a:pPr>
                <a:defRPr/>
              </a:pPr>
              <a:t>‹#›</a:t>
            </a:fld>
            <a:endParaRPr lang="en-US" altLang="en-US" dirty="0"/>
          </a:p>
        </p:txBody>
      </p:sp>
    </p:spTree>
    <p:extLst>
      <p:ext uri="{BB962C8B-B14F-4D97-AF65-F5344CB8AC3E}">
        <p14:creationId xmlns:p14="http://schemas.microsoft.com/office/powerpoint/2010/main" val="2455515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2B1A8D-77BB-4A4C-B615-4F0F01C23D70}"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70C69E-D3CC-4486-9C2C-A3C8C44E8B6A}" type="slidenum">
              <a:rPr lang="en-US" altLang="en-US"/>
              <a:pPr>
                <a:defRPr/>
              </a:pPr>
              <a:t>‹#›</a:t>
            </a:fld>
            <a:endParaRPr lang="en-US" altLang="en-US" dirty="0"/>
          </a:p>
        </p:txBody>
      </p:sp>
    </p:spTree>
    <p:extLst>
      <p:ext uri="{BB962C8B-B14F-4D97-AF65-F5344CB8AC3E}">
        <p14:creationId xmlns:p14="http://schemas.microsoft.com/office/powerpoint/2010/main" val="1332707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D5FB18D-1D50-40D1-93A4-809A82AE63C5}"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1CE0F8-A91C-4DF0-93B9-6513C6966ECF}" type="slidenum">
              <a:rPr lang="en-US" altLang="en-US"/>
              <a:pPr>
                <a:defRPr/>
              </a:pPr>
              <a:t>‹#›</a:t>
            </a:fld>
            <a:endParaRPr lang="en-US" altLang="en-US" dirty="0"/>
          </a:p>
        </p:txBody>
      </p:sp>
    </p:spTree>
    <p:extLst>
      <p:ext uri="{BB962C8B-B14F-4D97-AF65-F5344CB8AC3E}">
        <p14:creationId xmlns:p14="http://schemas.microsoft.com/office/powerpoint/2010/main" val="4151705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E82AD15-ADD5-4A86-AB27-B98FDDF8F8D0}" type="datetimeFigureOut">
              <a:rPr lang="en-US"/>
              <a:pPr>
                <a:defRPr/>
              </a:pPr>
              <a:t>8/17/2018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7332A2-3731-4EBD-9E56-9E45F08C4F94}" type="slidenum">
              <a:rPr lang="en-US" altLang="en-US"/>
              <a:pPr>
                <a:defRPr/>
              </a:pPr>
              <a:t>‹#›</a:t>
            </a:fld>
            <a:endParaRPr lang="en-US" altLang="en-US" dirty="0"/>
          </a:p>
        </p:txBody>
      </p:sp>
    </p:spTree>
    <p:extLst>
      <p:ext uri="{BB962C8B-B14F-4D97-AF65-F5344CB8AC3E}">
        <p14:creationId xmlns:p14="http://schemas.microsoft.com/office/powerpoint/2010/main" val="112490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2081FF-8C25-4908-987B-F4968CABCBF9}" type="datetimeFigureOut">
              <a:rPr lang="en-US"/>
              <a:pPr>
                <a:defRPr/>
              </a:pPr>
              <a:t>8/17/2018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C169EC-2C12-4AAA-A268-61A37682F312}" type="slidenum">
              <a:rPr lang="en-US" altLang="en-US"/>
              <a:pPr>
                <a:defRPr/>
              </a:pPr>
              <a:t>‹#›</a:t>
            </a:fld>
            <a:endParaRPr lang="en-US" altLang="en-US" dirty="0"/>
          </a:p>
        </p:txBody>
      </p:sp>
    </p:spTree>
    <p:extLst>
      <p:ext uri="{BB962C8B-B14F-4D97-AF65-F5344CB8AC3E}">
        <p14:creationId xmlns:p14="http://schemas.microsoft.com/office/powerpoint/2010/main" val="258568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26C163C-6D11-4BF9-BD23-BBB89C7BDB2C}" type="datetimeFigureOut">
              <a:rPr lang="en-US"/>
              <a:pPr>
                <a:defRPr/>
              </a:pPr>
              <a:t>8/17/2018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60EFB7-1E32-4343-8082-1BE926660630}" type="slidenum">
              <a:rPr lang="en-US" altLang="en-US"/>
              <a:pPr>
                <a:defRPr/>
              </a:pPr>
              <a:t>‹#›</a:t>
            </a:fld>
            <a:endParaRPr lang="en-US" altLang="en-US" dirty="0"/>
          </a:p>
        </p:txBody>
      </p:sp>
    </p:spTree>
    <p:extLst>
      <p:ext uri="{BB962C8B-B14F-4D97-AF65-F5344CB8AC3E}">
        <p14:creationId xmlns:p14="http://schemas.microsoft.com/office/powerpoint/2010/main" val="56794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E1B3BA-E5EA-45F3-ABD4-8EDB4F6FEBC4}" type="slidenum">
              <a:rPr lang="en-US" altLang="en-US"/>
              <a:pPr>
                <a:defRPr/>
              </a:pPr>
              <a:t>‹#›</a:t>
            </a:fld>
            <a:endParaRPr lang="en-US" altLang="en-US" dirty="0"/>
          </a:p>
        </p:txBody>
      </p:sp>
    </p:spTree>
    <p:extLst>
      <p:ext uri="{BB962C8B-B14F-4D97-AF65-F5344CB8AC3E}">
        <p14:creationId xmlns:p14="http://schemas.microsoft.com/office/powerpoint/2010/main" val="2453385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4802F9-D1AB-42BB-B2F2-07B1D69C2C8A}" type="datetimeFigureOut">
              <a:rPr lang="en-US"/>
              <a:pPr>
                <a:defRPr/>
              </a:pPr>
              <a:t>8/17/2018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B7DB52-640B-4DF0-800B-5DB68276DBE7}" type="slidenum">
              <a:rPr lang="en-US" altLang="en-US"/>
              <a:pPr>
                <a:defRPr/>
              </a:pPr>
              <a:t>‹#›</a:t>
            </a:fld>
            <a:endParaRPr lang="en-US" altLang="en-US" dirty="0"/>
          </a:p>
        </p:txBody>
      </p:sp>
    </p:spTree>
    <p:extLst>
      <p:ext uri="{BB962C8B-B14F-4D97-AF65-F5344CB8AC3E}">
        <p14:creationId xmlns:p14="http://schemas.microsoft.com/office/powerpoint/2010/main" val="2661123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33D859-02BA-441C-98F6-21344FBC71A2}" type="datetimeFigureOut">
              <a:rPr lang="en-US"/>
              <a:pPr>
                <a:defRPr/>
              </a:pPr>
              <a:t>8/17/2018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07BAD5-9D2C-4761-B8EC-63886B1D08A1}" type="slidenum">
              <a:rPr lang="en-US" altLang="en-US"/>
              <a:pPr>
                <a:defRPr/>
              </a:pPr>
              <a:t>‹#›</a:t>
            </a:fld>
            <a:endParaRPr lang="en-US" altLang="en-US" dirty="0"/>
          </a:p>
        </p:txBody>
      </p:sp>
    </p:spTree>
    <p:extLst>
      <p:ext uri="{BB962C8B-B14F-4D97-AF65-F5344CB8AC3E}">
        <p14:creationId xmlns:p14="http://schemas.microsoft.com/office/powerpoint/2010/main" val="2572357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4FEEB13-28F4-45E0-889B-DB3E675C953D}" type="datetimeFigureOut">
              <a:rPr lang="en-US"/>
              <a:pPr>
                <a:defRPr/>
              </a:pPr>
              <a:t>8/17/2018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9E6F8F-E3F5-4977-9D7C-2626D396B3F4}" type="slidenum">
              <a:rPr lang="en-US" altLang="en-US"/>
              <a:pPr>
                <a:defRPr/>
              </a:pPr>
              <a:t>‹#›</a:t>
            </a:fld>
            <a:endParaRPr lang="en-US" altLang="en-US" dirty="0"/>
          </a:p>
        </p:txBody>
      </p:sp>
    </p:spTree>
    <p:extLst>
      <p:ext uri="{BB962C8B-B14F-4D97-AF65-F5344CB8AC3E}">
        <p14:creationId xmlns:p14="http://schemas.microsoft.com/office/powerpoint/2010/main" val="2284851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237132-8543-4258-9A75-A265429F11F5}"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0F66B5-93DA-4D0C-9C3F-210554F217CD}" type="slidenum">
              <a:rPr lang="en-US" altLang="en-US"/>
              <a:pPr>
                <a:defRPr/>
              </a:pPr>
              <a:t>‹#›</a:t>
            </a:fld>
            <a:endParaRPr lang="en-US" altLang="en-US" dirty="0"/>
          </a:p>
        </p:txBody>
      </p:sp>
    </p:spTree>
    <p:extLst>
      <p:ext uri="{BB962C8B-B14F-4D97-AF65-F5344CB8AC3E}">
        <p14:creationId xmlns:p14="http://schemas.microsoft.com/office/powerpoint/2010/main" val="781143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58A691-7DAB-43E8-9881-5E0FAC580F71}"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08A400-8646-4807-97EB-9CA2B4C9E682}" type="slidenum">
              <a:rPr lang="en-US" altLang="en-US"/>
              <a:pPr>
                <a:defRPr/>
              </a:pPr>
              <a:t>‹#›</a:t>
            </a:fld>
            <a:endParaRPr lang="en-US" altLang="en-US" dirty="0"/>
          </a:p>
        </p:txBody>
      </p:sp>
    </p:spTree>
    <p:extLst>
      <p:ext uri="{BB962C8B-B14F-4D97-AF65-F5344CB8AC3E}">
        <p14:creationId xmlns:p14="http://schemas.microsoft.com/office/powerpoint/2010/main" val="2785075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4FE0644-964D-41D3-80B3-AE65E4C87916}"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19047D-FDA3-4D9B-8DF9-E7CE19CB04E2}" type="slidenum">
              <a:rPr lang="en-US" altLang="en-US"/>
              <a:pPr>
                <a:defRPr/>
              </a:pPr>
              <a:t>‹#›</a:t>
            </a:fld>
            <a:endParaRPr lang="en-US" altLang="en-US" dirty="0"/>
          </a:p>
        </p:txBody>
      </p:sp>
    </p:spTree>
    <p:extLst>
      <p:ext uri="{BB962C8B-B14F-4D97-AF65-F5344CB8AC3E}">
        <p14:creationId xmlns:p14="http://schemas.microsoft.com/office/powerpoint/2010/main" val="4040866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6233EF-1977-4038-8884-9CAEECAB2D7D}"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48004E-5CD9-421B-8800-C76E85849372}" type="slidenum">
              <a:rPr lang="en-US" altLang="en-US"/>
              <a:pPr>
                <a:defRPr/>
              </a:pPr>
              <a:t>‹#›</a:t>
            </a:fld>
            <a:endParaRPr lang="en-US" altLang="en-US" dirty="0"/>
          </a:p>
        </p:txBody>
      </p:sp>
    </p:spTree>
    <p:extLst>
      <p:ext uri="{BB962C8B-B14F-4D97-AF65-F5344CB8AC3E}">
        <p14:creationId xmlns:p14="http://schemas.microsoft.com/office/powerpoint/2010/main" val="741315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6C5270-4548-4D75-BDDC-D30135A8F814}"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1B8714-CE2C-44AD-AC5D-B07771DEB408}" type="slidenum">
              <a:rPr lang="en-US" altLang="en-US"/>
              <a:pPr>
                <a:defRPr/>
              </a:pPr>
              <a:t>‹#›</a:t>
            </a:fld>
            <a:endParaRPr lang="en-US" altLang="en-US" dirty="0"/>
          </a:p>
        </p:txBody>
      </p:sp>
    </p:spTree>
    <p:extLst>
      <p:ext uri="{BB962C8B-B14F-4D97-AF65-F5344CB8AC3E}">
        <p14:creationId xmlns:p14="http://schemas.microsoft.com/office/powerpoint/2010/main" val="12459593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CE4416C-71FF-4641-A729-B551BEF667D3}" type="datetimeFigureOut">
              <a:rPr lang="en-US"/>
              <a:pPr>
                <a:defRPr/>
              </a:pPr>
              <a:t>8/17/2018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CF18FD-59CF-4466-98A4-344D9C60E9BC}" type="slidenum">
              <a:rPr lang="en-US" altLang="en-US"/>
              <a:pPr>
                <a:defRPr/>
              </a:pPr>
              <a:t>‹#›</a:t>
            </a:fld>
            <a:endParaRPr lang="en-US" altLang="en-US" dirty="0"/>
          </a:p>
        </p:txBody>
      </p:sp>
    </p:spTree>
    <p:extLst>
      <p:ext uri="{BB962C8B-B14F-4D97-AF65-F5344CB8AC3E}">
        <p14:creationId xmlns:p14="http://schemas.microsoft.com/office/powerpoint/2010/main" val="1445475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407E52F-F615-4FAF-AF43-0730A153DA89}" type="datetimeFigureOut">
              <a:rPr lang="en-US"/>
              <a:pPr>
                <a:defRPr/>
              </a:pPr>
              <a:t>8/17/2018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5E78A8-6C76-41D5-BC5C-771CEEB3E436}" type="slidenum">
              <a:rPr lang="en-US" altLang="en-US"/>
              <a:pPr>
                <a:defRPr/>
              </a:pPr>
              <a:t>‹#›</a:t>
            </a:fld>
            <a:endParaRPr lang="en-US" altLang="en-US" dirty="0"/>
          </a:p>
        </p:txBody>
      </p:sp>
    </p:spTree>
    <p:extLst>
      <p:ext uri="{BB962C8B-B14F-4D97-AF65-F5344CB8AC3E}">
        <p14:creationId xmlns:p14="http://schemas.microsoft.com/office/powerpoint/2010/main" val="156376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EEC3EC-8AD3-4DFB-BC14-7C7827DA115A}" type="slidenum">
              <a:rPr lang="en-US" altLang="en-US"/>
              <a:pPr>
                <a:defRPr/>
              </a:pPr>
              <a:t>‹#›</a:t>
            </a:fld>
            <a:endParaRPr lang="en-US" altLang="en-US" dirty="0"/>
          </a:p>
        </p:txBody>
      </p:sp>
    </p:spTree>
    <p:extLst>
      <p:ext uri="{BB962C8B-B14F-4D97-AF65-F5344CB8AC3E}">
        <p14:creationId xmlns:p14="http://schemas.microsoft.com/office/powerpoint/2010/main" val="27691942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3F26363-06B6-44DC-9ACB-EDCF029CF1E3}" type="datetimeFigureOut">
              <a:rPr lang="en-US"/>
              <a:pPr>
                <a:defRPr/>
              </a:pPr>
              <a:t>8/17/2018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B16A28-AC7A-4CE6-B0C7-4A2E5CD9A24B}" type="slidenum">
              <a:rPr lang="en-US" altLang="en-US"/>
              <a:pPr>
                <a:defRPr/>
              </a:pPr>
              <a:t>‹#›</a:t>
            </a:fld>
            <a:endParaRPr lang="en-US" altLang="en-US" dirty="0"/>
          </a:p>
        </p:txBody>
      </p:sp>
    </p:spTree>
    <p:extLst>
      <p:ext uri="{BB962C8B-B14F-4D97-AF65-F5344CB8AC3E}">
        <p14:creationId xmlns:p14="http://schemas.microsoft.com/office/powerpoint/2010/main" val="2968696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3F34C1-A4B2-4CD6-B13F-777C7EBD76BE}" type="datetimeFigureOut">
              <a:rPr lang="en-US"/>
              <a:pPr>
                <a:defRPr/>
              </a:pPr>
              <a:t>8/17/2018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31C91C5-E2C7-4A1C-A847-99F002EF0FC0}" type="slidenum">
              <a:rPr lang="en-US" altLang="en-US"/>
              <a:pPr>
                <a:defRPr/>
              </a:pPr>
              <a:t>‹#›</a:t>
            </a:fld>
            <a:endParaRPr lang="en-US" altLang="en-US" dirty="0"/>
          </a:p>
        </p:txBody>
      </p:sp>
    </p:spTree>
    <p:extLst>
      <p:ext uri="{BB962C8B-B14F-4D97-AF65-F5344CB8AC3E}">
        <p14:creationId xmlns:p14="http://schemas.microsoft.com/office/powerpoint/2010/main" val="205668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151157B-9BC9-47CF-AD22-E5DA0B94325E}" type="datetimeFigureOut">
              <a:rPr lang="en-US"/>
              <a:pPr>
                <a:defRPr/>
              </a:pPr>
              <a:t>8/17/2018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84DEFC-BCDB-4D46-9196-76BE45A50384}" type="slidenum">
              <a:rPr lang="en-US" altLang="en-US"/>
              <a:pPr>
                <a:defRPr/>
              </a:pPr>
              <a:t>‹#›</a:t>
            </a:fld>
            <a:endParaRPr lang="en-US" altLang="en-US" dirty="0"/>
          </a:p>
        </p:txBody>
      </p:sp>
    </p:spTree>
    <p:extLst>
      <p:ext uri="{BB962C8B-B14F-4D97-AF65-F5344CB8AC3E}">
        <p14:creationId xmlns:p14="http://schemas.microsoft.com/office/powerpoint/2010/main" val="793006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1D9BAD-0F22-49CE-A00F-5E859923B190}" type="datetimeFigureOut">
              <a:rPr lang="en-US"/>
              <a:pPr>
                <a:defRPr/>
              </a:pPr>
              <a:t>8/17/2018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C0F08B-7781-4FFD-AF58-00EC77D4FE74}" type="slidenum">
              <a:rPr lang="en-US" altLang="en-US"/>
              <a:pPr>
                <a:defRPr/>
              </a:pPr>
              <a:t>‹#›</a:t>
            </a:fld>
            <a:endParaRPr lang="en-US" altLang="en-US" dirty="0"/>
          </a:p>
        </p:txBody>
      </p:sp>
    </p:spTree>
    <p:extLst>
      <p:ext uri="{BB962C8B-B14F-4D97-AF65-F5344CB8AC3E}">
        <p14:creationId xmlns:p14="http://schemas.microsoft.com/office/powerpoint/2010/main" val="2802316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CB02C7-17DA-450D-8DB7-7F90461E6695}"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992506-6E90-4A09-90E3-0856C8984062}" type="slidenum">
              <a:rPr lang="en-US" altLang="en-US"/>
              <a:pPr>
                <a:defRPr/>
              </a:pPr>
              <a:t>‹#›</a:t>
            </a:fld>
            <a:endParaRPr lang="en-US" altLang="en-US" dirty="0"/>
          </a:p>
        </p:txBody>
      </p:sp>
    </p:spTree>
    <p:extLst>
      <p:ext uri="{BB962C8B-B14F-4D97-AF65-F5344CB8AC3E}">
        <p14:creationId xmlns:p14="http://schemas.microsoft.com/office/powerpoint/2010/main" val="35166654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2B7883-C01E-4C86-8D23-C0C23C978FC5}" type="datetimeFigureOut">
              <a:rPr lang="en-US"/>
              <a:pPr>
                <a:defRPr/>
              </a:pPr>
              <a:t>8/17/2018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91A437-669D-462D-AD7A-F341194C74C3}" type="slidenum">
              <a:rPr lang="en-US" altLang="en-US"/>
              <a:pPr>
                <a:defRPr/>
              </a:pPr>
              <a:t>‹#›</a:t>
            </a:fld>
            <a:endParaRPr lang="en-US" altLang="en-US" dirty="0"/>
          </a:p>
        </p:txBody>
      </p:sp>
    </p:spTree>
    <p:extLst>
      <p:ext uri="{BB962C8B-B14F-4D97-AF65-F5344CB8AC3E}">
        <p14:creationId xmlns:p14="http://schemas.microsoft.com/office/powerpoint/2010/main" val="365702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C8578B-4CDC-4BC5-8129-317EBEAB5704}" type="slidenum">
              <a:rPr lang="en-US" altLang="en-US"/>
              <a:pPr>
                <a:defRPr/>
              </a:pPr>
              <a:t>‹#›</a:t>
            </a:fld>
            <a:endParaRPr lang="en-US" altLang="en-US" dirty="0"/>
          </a:p>
        </p:txBody>
      </p:sp>
    </p:spTree>
    <p:extLst>
      <p:ext uri="{BB962C8B-B14F-4D97-AF65-F5344CB8AC3E}">
        <p14:creationId xmlns:p14="http://schemas.microsoft.com/office/powerpoint/2010/main" val="12499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24B0BB-BA40-4F2C-90C6-82B7FEFA14B2}" type="slidenum">
              <a:rPr lang="en-US" altLang="en-US"/>
              <a:pPr>
                <a:defRPr/>
              </a:pPr>
              <a:t>‹#›</a:t>
            </a:fld>
            <a:endParaRPr lang="en-US" altLang="en-US" dirty="0"/>
          </a:p>
        </p:txBody>
      </p:sp>
    </p:spTree>
    <p:extLst>
      <p:ext uri="{BB962C8B-B14F-4D97-AF65-F5344CB8AC3E}">
        <p14:creationId xmlns:p14="http://schemas.microsoft.com/office/powerpoint/2010/main" val="356574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C3F50E-50C5-41B6-87BC-827C95E4E97A}" type="slidenum">
              <a:rPr lang="en-US" altLang="en-US"/>
              <a:pPr>
                <a:defRPr/>
              </a:pPr>
              <a:t>‹#›</a:t>
            </a:fld>
            <a:endParaRPr lang="en-US" altLang="en-US" dirty="0"/>
          </a:p>
        </p:txBody>
      </p:sp>
    </p:spTree>
    <p:extLst>
      <p:ext uri="{BB962C8B-B14F-4D97-AF65-F5344CB8AC3E}">
        <p14:creationId xmlns:p14="http://schemas.microsoft.com/office/powerpoint/2010/main" val="158994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815355-2BC9-4FC5-9254-28CBAA4C0310}" type="slidenum">
              <a:rPr lang="en-US" altLang="en-US"/>
              <a:pPr>
                <a:defRPr/>
              </a:pPr>
              <a:t>‹#›</a:t>
            </a:fld>
            <a:endParaRPr lang="en-US" altLang="en-US" dirty="0"/>
          </a:p>
        </p:txBody>
      </p:sp>
    </p:spTree>
    <p:extLst>
      <p:ext uri="{BB962C8B-B14F-4D97-AF65-F5344CB8AC3E}">
        <p14:creationId xmlns:p14="http://schemas.microsoft.com/office/powerpoint/2010/main" val="120375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274638"/>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E44B71C-058E-4089-A727-1754EDB515A8}" type="slidenum">
              <a:rPr lang="en-US" altLang="en-US"/>
              <a:pPr>
                <a:defRPr/>
              </a:pPr>
              <a:t>‹#›</a:t>
            </a:fld>
            <a:endParaRPr lang="en-US" altLang="en-US" dirty="0"/>
          </a:p>
        </p:txBody>
      </p:sp>
      <p:sp>
        <p:nvSpPr>
          <p:cNvPr id="7" name="Rectangle 6"/>
          <p:cNvSpPr/>
          <p:nvPr/>
        </p:nvSpPr>
        <p:spPr>
          <a:xfrm>
            <a:off x="0" y="6218238"/>
            <a:ext cx="9144000" cy="639762"/>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Arial" pitchFamily="34" charset="0"/>
              <a:cs typeface="Arial" pitchFamily="34" charset="0"/>
            </a:endParaRPr>
          </a:p>
        </p:txBody>
      </p:sp>
      <p:grpSp>
        <p:nvGrpSpPr>
          <p:cNvPr id="1032" name="Group 13"/>
          <p:cNvGrpSpPr>
            <a:grpSpLocks/>
          </p:cNvGrpSpPr>
          <p:nvPr/>
        </p:nvGrpSpPr>
        <p:grpSpPr bwMode="auto">
          <a:xfrm>
            <a:off x="69850" y="269875"/>
            <a:ext cx="609600" cy="1141413"/>
            <a:chOff x="152400" y="270113"/>
            <a:chExt cx="609600" cy="1140619"/>
          </a:xfrm>
        </p:grpSpPr>
        <p:sp>
          <p:nvSpPr>
            <p:cNvPr id="9" name="Rectangle 8"/>
            <p:cNvSpPr/>
            <p:nvPr userDrawn="1"/>
          </p:nvSpPr>
          <p:spPr>
            <a:xfrm>
              <a:off x="152400" y="270113"/>
              <a:ext cx="609600" cy="228441"/>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userDrawn="1"/>
          </p:nvSpPr>
          <p:spPr>
            <a:xfrm>
              <a:off x="152400" y="500141"/>
              <a:ext cx="609600" cy="22844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userDrawn="1"/>
          </p:nvSpPr>
          <p:spPr>
            <a:xfrm>
              <a:off x="152400" y="726995"/>
              <a:ext cx="609600" cy="228441"/>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userDrawn="1"/>
          </p:nvSpPr>
          <p:spPr>
            <a:xfrm>
              <a:off x="152400" y="955436"/>
              <a:ext cx="609600" cy="228441"/>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userDrawn="1"/>
          </p:nvSpPr>
          <p:spPr>
            <a:xfrm>
              <a:off x="152400" y="1182291"/>
              <a:ext cx="609600" cy="228441"/>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5" name="Rectangle 14"/>
          <p:cNvSpPr/>
          <p:nvPr/>
        </p:nvSpPr>
        <p:spPr>
          <a:xfrm>
            <a:off x="0" y="0"/>
            <a:ext cx="9144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9" name="Picture 18" descr="transMaroon.gif"/>
          <p:cNvPicPr>
            <a:picLocks noChangeAspect="1"/>
          </p:cNvPicPr>
          <p:nvPr/>
        </p:nvPicPr>
        <p:blipFill>
          <a:blip r:embed="rId13"/>
          <a:stretch>
            <a:fillRect/>
          </a:stretch>
        </p:blipFill>
        <p:spPr>
          <a:xfrm>
            <a:off x="127000" y="6324600"/>
            <a:ext cx="2032000" cy="457200"/>
          </a:xfrm>
          <a:prstGeom prst="rect">
            <a:avLst/>
          </a:prstGeom>
          <a:effectLst>
            <a:outerShdw blurRad="50800" dist="38100" dir="10800000" algn="r" rotWithShape="0">
              <a:prstClr val="black">
                <a:alpha val="67000"/>
              </a:prstClr>
            </a:outerShdw>
          </a:effectLst>
        </p:spPr>
      </p:pic>
      <p:sp>
        <p:nvSpPr>
          <p:cNvPr id="16" name="Rectangle 15"/>
          <p:cNvSpPr/>
          <p:nvPr/>
        </p:nvSpPr>
        <p:spPr>
          <a:xfrm>
            <a:off x="0" y="6019800"/>
            <a:ext cx="9144000" cy="822325"/>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Arial" pitchFamily="34" charset="0"/>
              <a:cs typeface="Arial" pitchFamily="34" charset="0"/>
            </a:endParaRPr>
          </a:p>
        </p:txBody>
      </p:sp>
      <p:grpSp>
        <p:nvGrpSpPr>
          <p:cNvPr id="1036" name="Group 16"/>
          <p:cNvGrpSpPr>
            <a:grpSpLocks/>
          </p:cNvGrpSpPr>
          <p:nvPr/>
        </p:nvGrpSpPr>
        <p:grpSpPr bwMode="auto">
          <a:xfrm>
            <a:off x="69850" y="269875"/>
            <a:ext cx="609600" cy="1141413"/>
            <a:chOff x="152400" y="270113"/>
            <a:chExt cx="609600" cy="1140619"/>
          </a:xfrm>
        </p:grpSpPr>
        <p:sp>
          <p:nvSpPr>
            <p:cNvPr id="18" name="Rectangle 17"/>
            <p:cNvSpPr/>
            <p:nvPr userDrawn="1"/>
          </p:nvSpPr>
          <p:spPr>
            <a:xfrm>
              <a:off x="152400" y="270113"/>
              <a:ext cx="609600" cy="228441"/>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userDrawn="1"/>
          </p:nvSpPr>
          <p:spPr>
            <a:xfrm>
              <a:off x="152400" y="500141"/>
              <a:ext cx="609600" cy="22844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p:nvPr userDrawn="1"/>
          </p:nvSpPr>
          <p:spPr>
            <a:xfrm>
              <a:off x="152400" y="726995"/>
              <a:ext cx="609600" cy="228441"/>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ectangle 21"/>
            <p:cNvSpPr/>
            <p:nvPr userDrawn="1"/>
          </p:nvSpPr>
          <p:spPr>
            <a:xfrm>
              <a:off x="152400" y="955436"/>
              <a:ext cx="609600" cy="228441"/>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p:cNvSpPr/>
            <p:nvPr userDrawn="1"/>
          </p:nvSpPr>
          <p:spPr>
            <a:xfrm>
              <a:off x="152400" y="1182291"/>
              <a:ext cx="609600" cy="228441"/>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4" name="Rectangle 23"/>
          <p:cNvSpPr/>
          <p:nvPr/>
        </p:nvSpPr>
        <p:spPr>
          <a:xfrm>
            <a:off x="0" y="0"/>
            <a:ext cx="9144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38" name="Picture 13" descr="TTI_whit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6248400"/>
            <a:ext cx="2286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66" r:id="rId1"/>
    <p:sldLayoutId id="2147485220" r:id="rId2"/>
    <p:sldLayoutId id="2147485167" r:id="rId3"/>
    <p:sldLayoutId id="2147485168" r:id="rId4"/>
    <p:sldLayoutId id="2147485169" r:id="rId5"/>
    <p:sldLayoutId id="2147485170" r:id="rId6"/>
    <p:sldLayoutId id="2147485171" r:id="rId7"/>
    <p:sldLayoutId id="2147485172" r:id="rId8"/>
    <p:sldLayoutId id="2147485173" r:id="rId9"/>
    <p:sldLayoutId id="2147485174" r:id="rId10"/>
    <p:sldLayoutId id="214748517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9447E"/>
        </a:buClr>
        <a:buSzPct val="125000"/>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C0024"/>
        </a:buClr>
        <a:buSzPct val="125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678250"/>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5C0024"/>
        </a:buClr>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4B899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274638"/>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AC92E30E-D49F-46F4-B18A-8E882A1C661A}" type="datetimeFigureOut">
              <a:rPr lang="en-US"/>
              <a:pPr>
                <a:defRPr/>
              </a:pPr>
              <a:t>8/17/2018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C61EFE7-6C0A-4210-AE8C-3B7439ED9A5A}" type="slidenum">
              <a:rPr lang="en-US" altLang="en-US"/>
              <a:pPr>
                <a:defRPr/>
              </a:pPr>
              <a:t>‹#›</a:t>
            </a:fld>
            <a:endParaRPr lang="en-US" altLang="en-US" dirty="0"/>
          </a:p>
        </p:txBody>
      </p:sp>
      <p:sp>
        <p:nvSpPr>
          <p:cNvPr id="7" name="Rectangle 6"/>
          <p:cNvSpPr/>
          <p:nvPr/>
        </p:nvSpPr>
        <p:spPr>
          <a:xfrm>
            <a:off x="0" y="6035675"/>
            <a:ext cx="9144000" cy="822325"/>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Arial" pitchFamily="34" charset="0"/>
              <a:cs typeface="Arial" pitchFamily="34" charset="0"/>
            </a:endParaRPr>
          </a:p>
        </p:txBody>
      </p:sp>
      <p:grpSp>
        <p:nvGrpSpPr>
          <p:cNvPr id="2056" name="Group 7"/>
          <p:cNvGrpSpPr>
            <a:grpSpLocks/>
          </p:cNvGrpSpPr>
          <p:nvPr/>
        </p:nvGrpSpPr>
        <p:grpSpPr bwMode="auto">
          <a:xfrm>
            <a:off x="69850" y="269875"/>
            <a:ext cx="609600" cy="1141413"/>
            <a:chOff x="152400" y="270113"/>
            <a:chExt cx="609600" cy="1140619"/>
          </a:xfrm>
        </p:grpSpPr>
        <p:sp>
          <p:nvSpPr>
            <p:cNvPr id="9" name="Rectangle 8"/>
            <p:cNvSpPr/>
            <p:nvPr userDrawn="1"/>
          </p:nvSpPr>
          <p:spPr>
            <a:xfrm>
              <a:off x="152400" y="270113"/>
              <a:ext cx="609600" cy="228441"/>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userDrawn="1"/>
          </p:nvSpPr>
          <p:spPr>
            <a:xfrm>
              <a:off x="152400" y="500141"/>
              <a:ext cx="609600" cy="22844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userDrawn="1"/>
          </p:nvSpPr>
          <p:spPr>
            <a:xfrm>
              <a:off x="152400" y="726995"/>
              <a:ext cx="609600" cy="228441"/>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userDrawn="1"/>
          </p:nvSpPr>
          <p:spPr>
            <a:xfrm>
              <a:off x="152400" y="955436"/>
              <a:ext cx="609600" cy="228441"/>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userDrawn="1"/>
          </p:nvSpPr>
          <p:spPr>
            <a:xfrm>
              <a:off x="152400" y="1182291"/>
              <a:ext cx="609600" cy="228441"/>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7" name="Rectangle 16"/>
          <p:cNvSpPr/>
          <p:nvPr/>
        </p:nvSpPr>
        <p:spPr>
          <a:xfrm>
            <a:off x="0" y="0"/>
            <a:ext cx="9144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58" name="Picture 17" descr="TTI_whit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6248400"/>
            <a:ext cx="2286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76" r:id="rId1"/>
    <p:sldLayoutId id="2147485177" r:id="rId2"/>
    <p:sldLayoutId id="2147485178" r:id="rId3"/>
    <p:sldLayoutId id="2147485179" r:id="rId4"/>
    <p:sldLayoutId id="2147485180" r:id="rId5"/>
    <p:sldLayoutId id="2147485181" r:id="rId6"/>
    <p:sldLayoutId id="2147485182" r:id="rId7"/>
    <p:sldLayoutId id="2147485183" r:id="rId8"/>
    <p:sldLayoutId id="2147485184" r:id="rId9"/>
    <p:sldLayoutId id="2147485185" r:id="rId10"/>
    <p:sldLayoutId id="2147485186"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274638"/>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9BF23C40-673D-4B03-AF57-E5857A2F4E9A}" type="datetimeFigureOut">
              <a:rPr lang="en-US"/>
              <a:pPr>
                <a:defRPr/>
              </a:pPr>
              <a:t>8/17/2018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4ED4CB8-A83A-401E-A16E-72B3A77ECCD6}" type="slidenum">
              <a:rPr lang="en-US" altLang="en-US"/>
              <a:pPr>
                <a:defRPr/>
              </a:pPr>
              <a:t>‹#›</a:t>
            </a:fld>
            <a:endParaRPr lang="en-US" altLang="en-US" dirty="0"/>
          </a:p>
        </p:txBody>
      </p:sp>
      <p:sp>
        <p:nvSpPr>
          <p:cNvPr id="7" name="Rectangle 6"/>
          <p:cNvSpPr/>
          <p:nvPr/>
        </p:nvSpPr>
        <p:spPr>
          <a:xfrm>
            <a:off x="0" y="6019800"/>
            <a:ext cx="9144000" cy="822325"/>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Arial" pitchFamily="34" charset="0"/>
              <a:cs typeface="Arial" pitchFamily="34" charset="0"/>
            </a:endParaRPr>
          </a:p>
        </p:txBody>
      </p:sp>
      <p:grpSp>
        <p:nvGrpSpPr>
          <p:cNvPr id="3080" name="Group 8"/>
          <p:cNvGrpSpPr>
            <a:grpSpLocks/>
          </p:cNvGrpSpPr>
          <p:nvPr/>
        </p:nvGrpSpPr>
        <p:grpSpPr bwMode="auto">
          <a:xfrm>
            <a:off x="69850" y="269875"/>
            <a:ext cx="609600" cy="1141413"/>
            <a:chOff x="152400" y="270113"/>
            <a:chExt cx="609600" cy="1140619"/>
          </a:xfrm>
        </p:grpSpPr>
        <p:sp>
          <p:nvSpPr>
            <p:cNvPr id="10" name="Rectangle 9"/>
            <p:cNvSpPr/>
            <p:nvPr userDrawn="1"/>
          </p:nvSpPr>
          <p:spPr>
            <a:xfrm>
              <a:off x="152400" y="270113"/>
              <a:ext cx="609600" cy="228441"/>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userDrawn="1"/>
          </p:nvSpPr>
          <p:spPr>
            <a:xfrm>
              <a:off x="152400" y="500141"/>
              <a:ext cx="609600" cy="22844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userDrawn="1"/>
          </p:nvSpPr>
          <p:spPr>
            <a:xfrm>
              <a:off x="152400" y="726995"/>
              <a:ext cx="609600" cy="228441"/>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userDrawn="1"/>
          </p:nvSpPr>
          <p:spPr>
            <a:xfrm>
              <a:off x="152400" y="955436"/>
              <a:ext cx="609600" cy="228441"/>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userDrawn="1"/>
          </p:nvSpPr>
          <p:spPr>
            <a:xfrm>
              <a:off x="152400" y="1182291"/>
              <a:ext cx="609600" cy="228441"/>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7" name="Rectangle 16"/>
          <p:cNvSpPr/>
          <p:nvPr/>
        </p:nvSpPr>
        <p:spPr>
          <a:xfrm>
            <a:off x="0" y="0"/>
            <a:ext cx="9144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082" name="Picture 17" descr="TTI_whit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6248400"/>
            <a:ext cx="2286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87" r:id="rId1"/>
    <p:sldLayoutId id="2147485188" r:id="rId2"/>
    <p:sldLayoutId id="2147485189" r:id="rId3"/>
    <p:sldLayoutId id="2147485190" r:id="rId4"/>
    <p:sldLayoutId id="2147485191" r:id="rId5"/>
    <p:sldLayoutId id="2147485192" r:id="rId6"/>
    <p:sldLayoutId id="2147485193" r:id="rId7"/>
    <p:sldLayoutId id="2147485194" r:id="rId8"/>
    <p:sldLayoutId id="2147485195" r:id="rId9"/>
    <p:sldLayoutId id="2147485196" r:id="rId10"/>
    <p:sldLayoutId id="214748519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274638"/>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00A3DADA-E347-4837-8C2B-C2C03D650A4B}" type="datetimeFigureOut">
              <a:rPr lang="en-US"/>
              <a:pPr>
                <a:defRPr/>
              </a:pPr>
              <a:t>8/17/2018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8F600F9-1B61-46D9-B3F6-7BC055EF4F40}" type="slidenum">
              <a:rPr lang="en-US" altLang="en-US"/>
              <a:pPr>
                <a:defRPr/>
              </a:pPr>
              <a:t>‹#›</a:t>
            </a:fld>
            <a:endParaRPr lang="en-US" altLang="en-US" dirty="0"/>
          </a:p>
        </p:txBody>
      </p:sp>
      <p:sp>
        <p:nvSpPr>
          <p:cNvPr id="7" name="Rectangle 6"/>
          <p:cNvSpPr/>
          <p:nvPr/>
        </p:nvSpPr>
        <p:spPr>
          <a:xfrm>
            <a:off x="0" y="6035675"/>
            <a:ext cx="9144000" cy="822325"/>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Arial" pitchFamily="34" charset="0"/>
              <a:cs typeface="Arial" pitchFamily="34" charset="0"/>
            </a:endParaRPr>
          </a:p>
        </p:txBody>
      </p:sp>
      <p:grpSp>
        <p:nvGrpSpPr>
          <p:cNvPr id="4104" name="Group 8"/>
          <p:cNvGrpSpPr>
            <a:grpSpLocks/>
          </p:cNvGrpSpPr>
          <p:nvPr/>
        </p:nvGrpSpPr>
        <p:grpSpPr bwMode="auto">
          <a:xfrm>
            <a:off x="69850" y="269875"/>
            <a:ext cx="609600" cy="1141413"/>
            <a:chOff x="152400" y="270113"/>
            <a:chExt cx="609600" cy="1140619"/>
          </a:xfrm>
        </p:grpSpPr>
        <p:sp>
          <p:nvSpPr>
            <p:cNvPr id="10" name="Rectangle 9"/>
            <p:cNvSpPr/>
            <p:nvPr userDrawn="1"/>
          </p:nvSpPr>
          <p:spPr>
            <a:xfrm>
              <a:off x="152400" y="270113"/>
              <a:ext cx="609600" cy="228441"/>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userDrawn="1"/>
          </p:nvSpPr>
          <p:spPr>
            <a:xfrm>
              <a:off x="152400" y="500141"/>
              <a:ext cx="609600" cy="22844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userDrawn="1"/>
          </p:nvSpPr>
          <p:spPr>
            <a:xfrm>
              <a:off x="152400" y="726995"/>
              <a:ext cx="609600" cy="228441"/>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userDrawn="1"/>
          </p:nvSpPr>
          <p:spPr>
            <a:xfrm>
              <a:off x="152400" y="955436"/>
              <a:ext cx="609600" cy="228441"/>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userDrawn="1"/>
          </p:nvSpPr>
          <p:spPr>
            <a:xfrm>
              <a:off x="152400" y="1182291"/>
              <a:ext cx="609600" cy="228441"/>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7" name="Rectangle 16"/>
          <p:cNvSpPr/>
          <p:nvPr/>
        </p:nvSpPr>
        <p:spPr>
          <a:xfrm>
            <a:off x="0" y="0"/>
            <a:ext cx="9144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106" name="Picture 17" descr="TTI_whit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6248400"/>
            <a:ext cx="2286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98" r:id="rId1"/>
    <p:sldLayoutId id="2147485199" r:id="rId2"/>
    <p:sldLayoutId id="2147485200" r:id="rId3"/>
    <p:sldLayoutId id="2147485201" r:id="rId4"/>
    <p:sldLayoutId id="2147485202" r:id="rId5"/>
    <p:sldLayoutId id="2147485203" r:id="rId6"/>
    <p:sldLayoutId id="2147485204" r:id="rId7"/>
    <p:sldLayoutId id="2147485205" r:id="rId8"/>
    <p:sldLayoutId id="2147485206" r:id="rId9"/>
    <p:sldLayoutId id="2147485207" r:id="rId10"/>
    <p:sldLayoutId id="21474852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838200" y="274638"/>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2782D4BE-C601-4F38-84C0-759CFD1AB0C2}" type="datetimeFigureOut">
              <a:rPr lang="en-US"/>
              <a:pPr>
                <a:defRPr/>
              </a:pPr>
              <a:t>8/17/2018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6FE3D09-6E0E-4AF2-A092-A60898ED270E}" type="slidenum">
              <a:rPr lang="en-US" altLang="en-US"/>
              <a:pPr>
                <a:defRPr/>
              </a:pPr>
              <a:t>‹#›</a:t>
            </a:fld>
            <a:endParaRPr lang="en-US" altLang="en-US" dirty="0"/>
          </a:p>
        </p:txBody>
      </p:sp>
      <p:sp>
        <p:nvSpPr>
          <p:cNvPr id="7" name="Rectangle 6"/>
          <p:cNvSpPr/>
          <p:nvPr/>
        </p:nvSpPr>
        <p:spPr>
          <a:xfrm>
            <a:off x="0" y="6019800"/>
            <a:ext cx="9144000" cy="822325"/>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Arial" pitchFamily="34" charset="0"/>
              <a:cs typeface="Arial" pitchFamily="34" charset="0"/>
            </a:endParaRPr>
          </a:p>
        </p:txBody>
      </p:sp>
      <p:grpSp>
        <p:nvGrpSpPr>
          <p:cNvPr id="5128" name="Group 8"/>
          <p:cNvGrpSpPr>
            <a:grpSpLocks/>
          </p:cNvGrpSpPr>
          <p:nvPr/>
        </p:nvGrpSpPr>
        <p:grpSpPr bwMode="auto">
          <a:xfrm>
            <a:off x="69850" y="269875"/>
            <a:ext cx="609600" cy="1141413"/>
            <a:chOff x="152400" y="270113"/>
            <a:chExt cx="609600" cy="1140619"/>
          </a:xfrm>
        </p:grpSpPr>
        <p:sp>
          <p:nvSpPr>
            <p:cNvPr id="10" name="Rectangle 9"/>
            <p:cNvSpPr/>
            <p:nvPr userDrawn="1"/>
          </p:nvSpPr>
          <p:spPr>
            <a:xfrm>
              <a:off x="152400" y="270113"/>
              <a:ext cx="609600" cy="228441"/>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userDrawn="1"/>
          </p:nvSpPr>
          <p:spPr>
            <a:xfrm>
              <a:off x="152400" y="500141"/>
              <a:ext cx="609600" cy="22844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userDrawn="1"/>
          </p:nvSpPr>
          <p:spPr>
            <a:xfrm>
              <a:off x="152400" y="726995"/>
              <a:ext cx="609600" cy="228441"/>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userDrawn="1"/>
          </p:nvSpPr>
          <p:spPr>
            <a:xfrm>
              <a:off x="152400" y="955436"/>
              <a:ext cx="609600" cy="228441"/>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userDrawn="1"/>
          </p:nvSpPr>
          <p:spPr>
            <a:xfrm>
              <a:off x="152400" y="1182291"/>
              <a:ext cx="609600" cy="228441"/>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7" name="Rectangle 16"/>
          <p:cNvSpPr/>
          <p:nvPr/>
        </p:nvSpPr>
        <p:spPr>
          <a:xfrm>
            <a:off x="0" y="0"/>
            <a:ext cx="9144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130" name="Picture 17" descr="TTI_whit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6248400"/>
            <a:ext cx="2286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09" r:id="rId1"/>
    <p:sldLayoutId id="2147485210" r:id="rId2"/>
    <p:sldLayoutId id="2147485211" r:id="rId3"/>
    <p:sldLayoutId id="2147485212" r:id="rId4"/>
    <p:sldLayoutId id="2147485213" r:id="rId5"/>
    <p:sldLayoutId id="2147485214" r:id="rId6"/>
    <p:sldLayoutId id="2147485215" r:id="rId7"/>
    <p:sldLayoutId id="2147485216" r:id="rId8"/>
    <p:sldLayoutId id="2147485217" r:id="rId9"/>
    <p:sldLayoutId id="2147485218" r:id="rId10"/>
    <p:sldLayoutId id="21474852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9447E"/>
        </a:buClr>
        <a:buSzPct val="125000"/>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5C0024"/>
        </a:buClr>
        <a:buSzPct val="125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trb.org/Main/Blurbs/178000.aspx" TargetMode="External"/><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2025"/>
            <a:ext cx="7772400" cy="2771775"/>
          </a:xfrm>
        </p:spPr>
        <p:txBody>
          <a:bodyPr rtlCol="0">
            <a:normAutofit fontScale="90000"/>
          </a:bodyPr>
          <a:lstStyle/>
          <a:p>
            <a:pPr eaLnBrk="1" fontAlgn="auto" hangingPunct="1">
              <a:spcAft>
                <a:spcPts val="0"/>
              </a:spcAft>
              <a:defRPr/>
            </a:pPr>
            <a:r>
              <a:rPr lang="en-US" dirty="0">
                <a:solidFill>
                  <a:schemeClr val="tx2">
                    <a:satMod val="130000"/>
                  </a:schemeClr>
                </a:solidFill>
              </a:rPr>
              <a:t>NCHRP </a:t>
            </a:r>
            <a:r>
              <a:rPr lang="en-US" dirty="0" smtClean="0">
                <a:solidFill>
                  <a:schemeClr val="tx2">
                    <a:satMod val="130000"/>
                  </a:schemeClr>
                </a:solidFill>
              </a:rPr>
              <a:t>Report 881</a:t>
            </a:r>
            <a:r>
              <a:rPr lang="en-US" dirty="0">
                <a:solidFill>
                  <a:schemeClr val="tx2">
                    <a:satMod val="130000"/>
                  </a:schemeClr>
                </a:solidFill>
              </a:rPr>
              <a:t/>
            </a:r>
            <a:br>
              <a:rPr lang="en-US" dirty="0">
                <a:solidFill>
                  <a:schemeClr val="tx2">
                    <a:satMod val="130000"/>
                  </a:schemeClr>
                </a:solidFill>
              </a:rPr>
            </a:br>
            <a:r>
              <a:rPr lang="en-US" dirty="0">
                <a:solidFill>
                  <a:schemeClr val="tx2">
                    <a:satMod val="130000"/>
                  </a:schemeClr>
                </a:solidFill>
              </a:rPr>
              <a:t>Traffic Control Devices and Measures for Deterring</a:t>
            </a:r>
            <a:br>
              <a:rPr lang="en-US" dirty="0">
                <a:solidFill>
                  <a:schemeClr val="tx2">
                    <a:satMod val="130000"/>
                  </a:schemeClr>
                </a:solidFill>
              </a:rPr>
            </a:br>
            <a:r>
              <a:rPr lang="en-US" dirty="0">
                <a:solidFill>
                  <a:schemeClr val="tx2">
                    <a:satMod val="130000"/>
                  </a:schemeClr>
                </a:solidFill>
              </a:rPr>
              <a:t>Wrong-Way Movements</a:t>
            </a:r>
          </a:p>
        </p:txBody>
      </p:sp>
      <p:sp>
        <p:nvSpPr>
          <p:cNvPr id="9219" name="Subtitle 2"/>
          <p:cNvSpPr>
            <a:spLocks noGrp="1"/>
          </p:cNvSpPr>
          <p:nvPr>
            <p:ph type="subTitle" idx="1"/>
          </p:nvPr>
        </p:nvSpPr>
        <p:spPr>
          <a:xfrm>
            <a:off x="868363" y="3744913"/>
            <a:ext cx="7407275" cy="2246312"/>
          </a:xfrm>
        </p:spPr>
        <p:txBody>
          <a:bodyPr/>
          <a:lstStyle/>
          <a:p>
            <a:pPr eaLnBrk="1" hangingPunct="1">
              <a:buFont typeface="Wingdings 2" panose="05020102010507070707" pitchFamily="18" charset="2"/>
              <a:buNone/>
            </a:pPr>
            <a:r>
              <a:rPr lang="en-US" altLang="en-US" sz="2400" smtClean="0">
                <a:solidFill>
                  <a:schemeClr val="tx1"/>
                </a:solidFill>
              </a:rPr>
              <a:t>Principal Investigator: </a:t>
            </a:r>
          </a:p>
          <a:p>
            <a:pPr eaLnBrk="1" hangingPunct="1">
              <a:buFont typeface="Wingdings 2" panose="05020102010507070707" pitchFamily="18" charset="2"/>
              <a:buNone/>
            </a:pPr>
            <a:r>
              <a:rPr lang="en-US" altLang="en-US" sz="2400" smtClean="0">
                <a:solidFill>
                  <a:schemeClr val="tx1"/>
                </a:solidFill>
              </a:rPr>
              <a:t>Melisa D. Finley, P.E.</a:t>
            </a:r>
          </a:p>
          <a:p>
            <a:pPr eaLnBrk="1" hangingPunct="1">
              <a:buFont typeface="Wingdings 2" panose="05020102010507070707" pitchFamily="18" charset="2"/>
              <a:buNone/>
            </a:pPr>
            <a:r>
              <a:rPr lang="en-US" altLang="en-US" sz="2400" smtClean="0">
                <a:solidFill>
                  <a:schemeClr val="tx1"/>
                </a:solidFill>
              </a:rPr>
              <a:t>Texas A&amp;M Transportation Institute</a:t>
            </a:r>
          </a:p>
          <a:p>
            <a:pPr eaLnBrk="1" hangingPunct="1">
              <a:buFont typeface="Wingdings 2" panose="05020102010507070707" pitchFamily="18" charset="2"/>
              <a:buNone/>
            </a:pPr>
            <a:endParaRPr lang="en-US" altLang="en-US" sz="2400" smtClean="0">
              <a:solidFill>
                <a:schemeClr val="tx1"/>
              </a:solidFill>
            </a:endParaRPr>
          </a:p>
          <a:p>
            <a:pPr eaLnBrk="1" hangingPunct="1">
              <a:buFont typeface="Wingdings 2" panose="05020102010507070707" pitchFamily="18" charset="2"/>
              <a:buNone/>
            </a:pPr>
            <a:r>
              <a:rPr lang="en-US" altLang="en-US" sz="2400" smtClean="0">
                <a:solidFill>
                  <a:schemeClr val="tx1"/>
                </a:solidFill>
              </a:rPr>
              <a:t>August 2018</a:t>
            </a:r>
          </a:p>
        </p:txBody>
      </p:sp>
      <p:pic>
        <p:nvPicPr>
          <p:cNvPr id="9220" name="Picture 4" descr="C:\Users\M-Finley\Documents\MELISA\Projects\6769\Task 3\NTTA\Pictures\IMG_08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3846513"/>
            <a:ext cx="16383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C:\Users\M-Finley\Documents\MELISA\Projects\Past Research Projects\6769 (WWD)\Task 3\NTTA\Pictures\IMG_08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200" y="3870325"/>
            <a:ext cx="18288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838200" y="274638"/>
            <a:ext cx="8242300" cy="1143000"/>
          </a:xfrm>
        </p:spPr>
        <p:txBody>
          <a:bodyPr/>
          <a:lstStyle/>
          <a:p>
            <a:r>
              <a:rPr lang="en-US" altLang="en-US" smtClean="0"/>
              <a:t>Type of Control in Median Opening</a:t>
            </a:r>
            <a:br>
              <a:rPr lang="en-US" altLang="en-US" smtClean="0"/>
            </a:br>
            <a:r>
              <a:rPr lang="en-US" altLang="en-US" smtClean="0"/>
              <a:t>at Wrong-Way Entry Points</a:t>
            </a:r>
          </a:p>
        </p:txBody>
      </p:sp>
      <p:pic>
        <p:nvPicPr>
          <p:cNvPr id="276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49400" y="1616075"/>
            <a:ext cx="6045200" cy="438943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TCDs of Interest</a:t>
            </a:r>
          </a:p>
        </p:txBody>
      </p:sp>
      <p:pic>
        <p:nvPicPr>
          <p:cNvPr id="29699" name="Picture 2"/>
          <p:cNvPicPr>
            <a:picLocks noChangeAspect="1"/>
          </p:cNvPicPr>
          <p:nvPr/>
        </p:nvPicPr>
        <p:blipFill>
          <a:blip r:embed="rId3">
            <a:extLst>
              <a:ext uri="{28A0092B-C50C-407E-A947-70E740481C1C}">
                <a14:useLocalDpi xmlns:a14="http://schemas.microsoft.com/office/drawing/2010/main" val="0"/>
              </a:ext>
            </a:extLst>
          </a:blip>
          <a:srcRect l="7445"/>
          <a:stretch>
            <a:fillRect/>
          </a:stretch>
        </p:blipFill>
        <p:spPr bwMode="auto">
          <a:xfrm>
            <a:off x="257175" y="1519238"/>
            <a:ext cx="15160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9313" y="1355725"/>
            <a:ext cx="16478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33813" y="2036763"/>
            <a:ext cx="14573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45150" y="1450975"/>
            <a:ext cx="17049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1363" y="3286125"/>
            <a:ext cx="17716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74950" y="3917950"/>
            <a:ext cx="14763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89025" y="4437063"/>
            <a:ext cx="1076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9"/>
          <p:cNvPicPr>
            <a:picLocks noChangeAspect="1"/>
          </p:cNvPicPr>
          <p:nvPr/>
        </p:nvPicPr>
        <p:blipFill>
          <a:blip r:embed="rId10">
            <a:extLst>
              <a:ext uri="{28A0092B-C50C-407E-A947-70E740481C1C}">
                <a14:useLocalDpi xmlns:a14="http://schemas.microsoft.com/office/drawing/2010/main" val="0"/>
              </a:ext>
            </a:extLst>
          </a:blip>
          <a:srcRect t="2820" b="2419"/>
          <a:stretch>
            <a:fillRect/>
          </a:stretch>
        </p:blipFill>
        <p:spPr bwMode="auto">
          <a:xfrm>
            <a:off x="7848600" y="452438"/>
            <a:ext cx="83820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22813" y="3638550"/>
            <a:ext cx="25241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03725" y="5218113"/>
            <a:ext cx="240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Variables Related to Reduction in Risk of Wrong-Way Crashes</a:t>
            </a:r>
          </a:p>
        </p:txBody>
      </p:sp>
      <p:sp>
        <p:nvSpPr>
          <p:cNvPr id="31747" name="Content Placeholder 2"/>
          <p:cNvSpPr>
            <a:spLocks noGrp="1"/>
          </p:cNvSpPr>
          <p:nvPr>
            <p:ph idx="1"/>
          </p:nvPr>
        </p:nvSpPr>
        <p:spPr/>
        <p:txBody>
          <a:bodyPr/>
          <a:lstStyle/>
          <a:p>
            <a:r>
              <a:rPr lang="en-US" altLang="en-US" smtClean="0"/>
              <a:t>DO NOT ENTER and WRONG WAY signs on outside of wrong-way maneuver</a:t>
            </a:r>
          </a:p>
          <a:p>
            <a:r>
              <a:rPr lang="en-US" altLang="en-US" smtClean="0"/>
              <a:t>Wrong-way arrow markings on the divided highway through lanes</a:t>
            </a:r>
          </a:p>
          <a:p>
            <a:r>
              <a:rPr lang="en-US" altLang="en-US" smtClean="0"/>
              <a:t>Centerline in median opening</a:t>
            </a:r>
          </a:p>
          <a:p>
            <a:r>
              <a:rPr lang="en-US" altLang="en-US" smtClean="0"/>
              <a:t>Use of stop or yield lines in </a:t>
            </a:r>
            <a:br>
              <a:rPr lang="en-US" altLang="en-US" smtClean="0"/>
            </a:br>
            <a:r>
              <a:rPr lang="en-US" altLang="en-US" smtClean="0"/>
              <a:t>median opening when interior</a:t>
            </a:r>
            <a:br>
              <a:rPr lang="en-US" altLang="en-US" smtClean="0"/>
            </a:br>
            <a:r>
              <a:rPr lang="en-US" altLang="en-US" smtClean="0"/>
              <a:t>control provided</a:t>
            </a:r>
          </a:p>
        </p:txBody>
      </p:sp>
      <p:pic>
        <p:nvPicPr>
          <p:cNvPr id="31748" name="Picture 1"/>
          <p:cNvPicPr>
            <a:picLocks noChangeAspect="1"/>
          </p:cNvPicPr>
          <p:nvPr/>
        </p:nvPicPr>
        <p:blipFill>
          <a:blip r:embed="rId3">
            <a:extLst>
              <a:ext uri="{28A0092B-C50C-407E-A947-70E740481C1C}">
                <a14:useLocalDpi xmlns:a14="http://schemas.microsoft.com/office/drawing/2010/main" val="0"/>
              </a:ext>
            </a:extLst>
          </a:blip>
          <a:srcRect l="7568" r="3226"/>
          <a:stretch>
            <a:fillRect/>
          </a:stretch>
        </p:blipFill>
        <p:spPr bwMode="auto">
          <a:xfrm>
            <a:off x="6019800" y="4265613"/>
            <a:ext cx="30051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916738" y="5341938"/>
            <a:ext cx="280987" cy="23495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5956300" y="5459413"/>
            <a:ext cx="279400" cy="23495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8366125" y="5105400"/>
            <a:ext cx="280988" cy="23653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p:cNvSpPr/>
          <p:nvPr/>
        </p:nvSpPr>
        <p:spPr>
          <a:xfrm>
            <a:off x="7483475" y="5202238"/>
            <a:ext cx="280988" cy="23495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Crash Correlation to</a:t>
            </a:r>
            <a:br>
              <a:rPr lang="en-US" altLang="en-US" smtClean="0"/>
            </a:br>
            <a:r>
              <a:rPr lang="en-US" altLang="en-US" smtClean="0"/>
              <a:t>Median Width</a:t>
            </a:r>
          </a:p>
        </p:txBody>
      </p:sp>
      <p:sp>
        <p:nvSpPr>
          <p:cNvPr id="33795" name="Content Placeholder 2"/>
          <p:cNvSpPr>
            <a:spLocks noGrp="1"/>
          </p:cNvSpPr>
          <p:nvPr>
            <p:ph idx="1"/>
          </p:nvPr>
        </p:nvSpPr>
        <p:spPr/>
        <p:txBody>
          <a:bodyPr/>
          <a:lstStyle/>
          <a:p>
            <a:r>
              <a:rPr lang="en-US" altLang="en-US" smtClean="0"/>
              <a:t>Dependent upon presence of control in median opening</a:t>
            </a:r>
          </a:p>
          <a:p>
            <a:pPr lvl="1"/>
            <a:r>
              <a:rPr lang="en-US" altLang="en-US" smtClean="0"/>
              <a:t>STOP or YIELD sign = no change in crash risk</a:t>
            </a:r>
          </a:p>
          <a:p>
            <a:pPr lvl="1"/>
            <a:r>
              <a:rPr lang="en-US" altLang="en-US" smtClean="0"/>
              <a:t>Without control = odds of crash increased by  multiplicative factor</a:t>
            </a:r>
            <a:br>
              <a:rPr lang="en-US" altLang="en-US" smtClean="0"/>
            </a:br>
            <a:r>
              <a:rPr lang="en-US" altLang="en-US" smtClean="0"/>
              <a:t>for every additional</a:t>
            </a:r>
            <a:br>
              <a:rPr lang="en-US" altLang="en-US" smtClean="0"/>
            </a:br>
            <a:r>
              <a:rPr lang="en-US" altLang="en-US" smtClean="0"/>
              <a:t>10 ft of median width</a:t>
            </a:r>
          </a:p>
          <a:p>
            <a:r>
              <a:rPr lang="en-US" altLang="en-US" smtClean="0"/>
              <a:t>Criterion may be 50 ft</a:t>
            </a:r>
            <a:br>
              <a:rPr lang="en-US" altLang="en-US" smtClean="0"/>
            </a:br>
            <a:r>
              <a:rPr lang="en-US" altLang="en-US" smtClean="0"/>
              <a:t>instead of 30 ft</a:t>
            </a:r>
          </a:p>
          <a:p>
            <a:endParaRPr lang="en-US" altLang="en-US" smtClean="0"/>
          </a:p>
        </p:txBody>
      </p:sp>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3933825"/>
            <a:ext cx="4127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Emerging TCDs</a:t>
            </a:r>
          </a:p>
        </p:txBody>
      </p:sp>
      <p:sp>
        <p:nvSpPr>
          <p:cNvPr id="35843" name="Content Placeholder 2"/>
          <p:cNvSpPr>
            <a:spLocks noGrp="1"/>
          </p:cNvSpPr>
          <p:nvPr>
            <p:ph idx="1"/>
          </p:nvPr>
        </p:nvSpPr>
        <p:spPr>
          <a:xfrm>
            <a:off x="457200" y="1519238"/>
            <a:ext cx="8229600" cy="4556125"/>
          </a:xfrm>
        </p:spPr>
        <p:txBody>
          <a:bodyPr/>
          <a:lstStyle/>
          <a:p>
            <a:r>
              <a:rPr lang="en-US" altLang="en-US" smtClean="0"/>
              <a:t>LED border-illuminated WRONG WAY signs</a:t>
            </a:r>
          </a:p>
          <a:p>
            <a:pPr lvl="1"/>
            <a:r>
              <a:rPr lang="en-US" altLang="en-US" smtClean="0"/>
              <a:t>Wrong-way event data from Texas and Florida</a:t>
            </a:r>
          </a:p>
          <a:p>
            <a:pPr lvl="1"/>
            <a:r>
              <a:rPr lang="en-US" altLang="en-US" smtClean="0"/>
              <a:t>Texas = 32 percent reduction*</a:t>
            </a:r>
          </a:p>
          <a:p>
            <a:pPr lvl="1"/>
            <a:r>
              <a:rPr lang="en-US" altLang="en-US" smtClean="0"/>
              <a:t>Florida = 19 percent reduction</a:t>
            </a:r>
          </a:p>
          <a:p>
            <a:r>
              <a:rPr lang="en-US" altLang="en-US" smtClean="0"/>
              <a:t>Red rectangular flashing beacons</a:t>
            </a:r>
          </a:p>
          <a:p>
            <a:pPr lvl="1"/>
            <a:r>
              <a:rPr lang="en-US" altLang="en-US" smtClean="0"/>
              <a:t>Florida detection data only</a:t>
            </a:r>
          </a:p>
          <a:p>
            <a:pPr lvl="2"/>
            <a:r>
              <a:rPr lang="en-US" altLang="en-US" smtClean="0"/>
              <a:t>23 detections over 527 days</a:t>
            </a:r>
          </a:p>
          <a:p>
            <a:pPr lvl="2"/>
            <a:r>
              <a:rPr lang="en-US" altLang="en-US" smtClean="0"/>
              <a:t>17 (74%) confirmed or probably turn arounds</a:t>
            </a:r>
          </a:p>
          <a:p>
            <a:pPr lvl="1"/>
            <a:r>
              <a:rPr lang="en-US" altLang="en-US" smtClean="0"/>
              <a:t>Need more sites and data</a:t>
            </a:r>
          </a:p>
        </p:txBody>
      </p:sp>
      <p:pic>
        <p:nvPicPr>
          <p:cNvPr id="35844" name="Picture 4" descr="C:\Users\M-Finley\Documents\MELISA\Projects\Past Research Projects\6769 (WWD)\Task 3\TxDOT\Pictures\US281\LED WW sign at night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888" y="436563"/>
            <a:ext cx="11652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18363" y="214313"/>
            <a:ext cx="124301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1"/>
          <p:cNvSpPr txBox="1">
            <a:spLocks noChangeArrowheads="1"/>
          </p:cNvSpPr>
          <p:nvPr/>
        </p:nvSpPr>
        <p:spPr bwMode="auto">
          <a:xfrm>
            <a:off x="3168650" y="6237288"/>
            <a:ext cx="5749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9447E"/>
              </a:buClr>
              <a:buSzPct val="125000"/>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5C0024"/>
              </a:buClr>
              <a:buSzPct val="125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r>
              <a:rPr lang="en-US" altLang="en-US" sz="1800">
                <a:solidFill>
                  <a:schemeClr val="bg1"/>
                </a:solidFill>
                <a:latin typeface="Arial" panose="020B0604020202020204" pitchFamily="34" charset="0"/>
              </a:rPr>
              <a:t>*Statistically significant at a 5 percent significance level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838200" y="274638"/>
            <a:ext cx="8169275" cy="1143000"/>
          </a:xfrm>
        </p:spPr>
        <p:txBody>
          <a:bodyPr/>
          <a:lstStyle/>
          <a:p>
            <a:r>
              <a:rPr lang="en-US" altLang="en-US" smtClean="0"/>
              <a:t>Recommended Changes to MUTCD</a:t>
            </a:r>
            <a:br>
              <a:rPr lang="en-US" altLang="en-US" smtClean="0"/>
            </a:br>
            <a:r>
              <a:rPr lang="en-US" altLang="en-US" smtClean="0"/>
              <a:t>Section 1A.13 Definitions</a:t>
            </a:r>
          </a:p>
        </p:txBody>
      </p:sp>
      <p:sp>
        <p:nvSpPr>
          <p:cNvPr id="37891" name="Content Placeholder 3"/>
          <p:cNvSpPr>
            <a:spLocks noGrp="1"/>
          </p:cNvSpPr>
          <p:nvPr>
            <p:ph idx="1"/>
          </p:nvPr>
        </p:nvSpPr>
        <p:spPr/>
        <p:txBody>
          <a:bodyPr/>
          <a:lstStyle/>
          <a:p>
            <a:r>
              <a:rPr lang="en-US" altLang="en-US" smtClean="0"/>
              <a:t>Intersection definition</a:t>
            </a:r>
          </a:p>
        </p:txBody>
      </p:sp>
      <p:pic>
        <p:nvPicPr>
          <p:cNvPr id="37892" name="Picture 5"/>
          <p:cNvPicPr>
            <a:picLocks noChangeAspect="1"/>
          </p:cNvPicPr>
          <p:nvPr/>
        </p:nvPicPr>
        <p:blipFill>
          <a:blip r:embed="rId3">
            <a:extLst>
              <a:ext uri="{28A0092B-C50C-407E-A947-70E740481C1C}">
                <a14:useLocalDpi xmlns:a14="http://schemas.microsoft.com/office/drawing/2010/main" val="0"/>
              </a:ext>
            </a:extLst>
          </a:blip>
          <a:srcRect b="1578"/>
          <a:stretch>
            <a:fillRect/>
          </a:stretch>
        </p:blipFill>
        <p:spPr bwMode="auto">
          <a:xfrm>
            <a:off x="852488" y="2632075"/>
            <a:ext cx="743902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575" y="23813"/>
            <a:ext cx="7524750"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838200" y="274638"/>
            <a:ext cx="8169275" cy="1143000"/>
          </a:xfrm>
        </p:spPr>
        <p:txBody>
          <a:bodyPr/>
          <a:lstStyle/>
          <a:p>
            <a:r>
              <a:rPr lang="en-US" altLang="en-US" smtClean="0"/>
              <a:t>Recommended Changes to MUTCD</a:t>
            </a:r>
            <a:br>
              <a:rPr lang="en-US" altLang="en-US" smtClean="0"/>
            </a:br>
            <a:r>
              <a:rPr lang="en-US" altLang="en-US" smtClean="0"/>
              <a:t>Section 1A.13 Definitions</a:t>
            </a:r>
          </a:p>
        </p:txBody>
      </p:sp>
      <p:sp>
        <p:nvSpPr>
          <p:cNvPr id="41987" name="Content Placeholder 3"/>
          <p:cNvSpPr>
            <a:spLocks noGrp="1"/>
          </p:cNvSpPr>
          <p:nvPr>
            <p:ph idx="1"/>
          </p:nvPr>
        </p:nvSpPr>
        <p:spPr/>
        <p:txBody>
          <a:bodyPr/>
          <a:lstStyle/>
          <a:p>
            <a:r>
              <a:rPr lang="en-US" altLang="en-US" smtClean="0"/>
              <a:t>Intersection definition</a:t>
            </a:r>
          </a:p>
          <a:p>
            <a:r>
              <a:rPr lang="en-US" altLang="en-US" smtClean="0"/>
              <a:t>Median definition</a:t>
            </a:r>
          </a:p>
        </p:txBody>
      </p:sp>
      <p:pic>
        <p:nvPicPr>
          <p:cNvPr id="419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327400"/>
            <a:ext cx="70580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3"/>
          <p:cNvSpPr>
            <a:spLocks noGrp="1"/>
          </p:cNvSpPr>
          <p:nvPr>
            <p:ph type="title"/>
          </p:nvPr>
        </p:nvSpPr>
        <p:spPr>
          <a:xfrm>
            <a:off x="838200" y="274638"/>
            <a:ext cx="8151813" cy="1143000"/>
          </a:xfrm>
        </p:spPr>
        <p:txBody>
          <a:bodyPr/>
          <a:lstStyle/>
          <a:p>
            <a:r>
              <a:rPr lang="en-US" altLang="en-US" smtClean="0"/>
              <a:t>Recommended Changes to MUTCD</a:t>
            </a:r>
            <a:br>
              <a:rPr lang="en-US" altLang="en-US" smtClean="0"/>
            </a:br>
            <a:r>
              <a:rPr lang="en-US" altLang="en-US" smtClean="0"/>
              <a:t>Section 2A.23</a:t>
            </a:r>
          </a:p>
        </p:txBody>
      </p:sp>
      <p:pic>
        <p:nvPicPr>
          <p:cNvPr id="4403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17638"/>
            <a:ext cx="74676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838200" y="274638"/>
            <a:ext cx="8232775" cy="1143000"/>
          </a:xfrm>
        </p:spPr>
        <p:txBody>
          <a:bodyPr/>
          <a:lstStyle/>
          <a:p>
            <a:r>
              <a:rPr lang="en-US" altLang="en-US" smtClean="0"/>
              <a:t>Recommended Changes to MUTCD</a:t>
            </a:r>
            <a:br>
              <a:rPr lang="en-US" altLang="en-US" smtClean="0"/>
            </a:br>
            <a:r>
              <a:rPr lang="en-US" altLang="en-US" smtClean="0"/>
              <a:t>Section 2B.37 DO NOT ENTER Sign</a:t>
            </a:r>
          </a:p>
        </p:txBody>
      </p:sp>
      <p:sp>
        <p:nvSpPr>
          <p:cNvPr id="46083" name="Content Placeholder 3"/>
          <p:cNvSpPr>
            <a:spLocks noGrp="1"/>
          </p:cNvSpPr>
          <p:nvPr>
            <p:ph idx="1"/>
          </p:nvPr>
        </p:nvSpPr>
        <p:spPr/>
        <p:txBody>
          <a:bodyPr/>
          <a:lstStyle/>
          <a:p>
            <a:r>
              <a:rPr lang="en-US" altLang="en-US" smtClean="0"/>
              <a:t>Revised P01, P02, and P05</a:t>
            </a:r>
          </a:p>
          <a:p>
            <a:r>
              <a:rPr lang="en-US" altLang="en-US" smtClean="0"/>
              <a:t>Figure 2B-12</a:t>
            </a:r>
          </a:p>
          <a:p>
            <a:pPr lvl="1"/>
            <a:r>
              <a:rPr lang="en-US" altLang="en-US" smtClean="0"/>
              <a:t>Added asterisks to</a:t>
            </a:r>
            <a:br>
              <a:rPr lang="en-US" altLang="en-US" smtClean="0"/>
            </a:br>
            <a:r>
              <a:rPr lang="en-US" altLang="en-US" smtClean="0"/>
              <a:t>indicate optional signs</a:t>
            </a:r>
          </a:p>
          <a:p>
            <a:pPr lvl="1"/>
            <a:r>
              <a:rPr lang="en-US" altLang="en-US" smtClean="0"/>
              <a:t>Added left-turn paths</a:t>
            </a:r>
          </a:p>
          <a:p>
            <a:pPr lvl="1"/>
            <a:r>
              <a:rPr lang="en-US" altLang="en-US" smtClean="0"/>
              <a:t>Added lane-use arrows</a:t>
            </a:r>
          </a:p>
          <a:p>
            <a:pPr lvl="1"/>
            <a:r>
              <a:rPr lang="en-US" altLang="en-US" smtClean="0"/>
              <a:t>Created new Figure 2B-12a</a:t>
            </a:r>
          </a:p>
          <a:p>
            <a:r>
              <a:rPr lang="en-US" altLang="en-US" smtClean="0"/>
              <a:t>Allowed use of red LEDs </a:t>
            </a:r>
          </a:p>
        </p:txBody>
      </p:sp>
      <p:pic>
        <p:nvPicPr>
          <p:cNvPr id="4608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2138" y="1509713"/>
            <a:ext cx="3113087" cy="2560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45138" y="4160838"/>
            <a:ext cx="3417887" cy="2560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Report Authors</a:t>
            </a:r>
          </a:p>
        </p:txBody>
      </p:sp>
      <p:pic>
        <p:nvPicPr>
          <p:cNvPr id="11267" name="Picture 2" descr="C:\Documents and Settings\m-finley\My Documents\My Pictures\Finley\Finley,M.81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50" y="1258888"/>
            <a:ext cx="12271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5"/>
          <p:cNvSpPr txBox="1">
            <a:spLocks noChangeArrowheads="1"/>
          </p:cNvSpPr>
          <p:nvPr/>
        </p:nvSpPr>
        <p:spPr bwMode="auto">
          <a:xfrm>
            <a:off x="1822450" y="3086100"/>
            <a:ext cx="1531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rPr>
              <a:t>Melisa Finley</a:t>
            </a:r>
          </a:p>
          <a:p>
            <a:pPr algn="ctr">
              <a:spcBef>
                <a:spcPct val="0"/>
              </a:spcBef>
              <a:buFontTx/>
              <a:buNone/>
            </a:pPr>
            <a:r>
              <a:rPr lang="en-US" altLang="en-US" sz="1400">
                <a:latin typeface="Arial" panose="020B0604020202020204" pitchFamily="34" charset="0"/>
              </a:rPr>
              <a:t>TTI</a:t>
            </a:r>
          </a:p>
        </p:txBody>
      </p:sp>
      <p:pic>
        <p:nvPicPr>
          <p:cNvPr id="11269" name="Picture 2" descr="C:\Users\M-Finley\Pictures\hawkins-gene-20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363" y="3665538"/>
            <a:ext cx="14938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8"/>
          <p:cNvSpPr txBox="1">
            <a:spLocks noChangeArrowheads="1"/>
          </p:cNvSpPr>
          <p:nvPr/>
        </p:nvSpPr>
        <p:spPr bwMode="auto">
          <a:xfrm>
            <a:off x="5930900" y="3094038"/>
            <a:ext cx="1620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rPr>
              <a:t>Steve Venglar</a:t>
            </a:r>
          </a:p>
          <a:p>
            <a:pPr algn="ctr">
              <a:spcBef>
                <a:spcPct val="0"/>
              </a:spcBef>
              <a:buFontTx/>
              <a:buNone/>
            </a:pPr>
            <a:r>
              <a:rPr lang="en-US" altLang="en-US" sz="1400">
                <a:latin typeface="Arial" panose="020B0604020202020204" pitchFamily="34" charset="0"/>
              </a:rPr>
              <a:t>TTI</a:t>
            </a:r>
          </a:p>
        </p:txBody>
      </p:sp>
      <p:sp>
        <p:nvSpPr>
          <p:cNvPr id="11271" name="TextBox 9"/>
          <p:cNvSpPr txBox="1">
            <a:spLocks noChangeArrowheads="1"/>
          </p:cNvSpPr>
          <p:nvPr/>
        </p:nvSpPr>
        <p:spPr bwMode="auto">
          <a:xfrm>
            <a:off x="2560638" y="5494338"/>
            <a:ext cx="19177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rPr>
              <a:t>Gene Hawkins</a:t>
            </a:r>
          </a:p>
          <a:p>
            <a:pPr algn="ctr">
              <a:spcBef>
                <a:spcPct val="0"/>
              </a:spcBef>
              <a:buFontTx/>
              <a:buNone/>
            </a:pPr>
            <a:r>
              <a:rPr lang="en-US" altLang="en-US" sz="1400">
                <a:latin typeface="Arial" panose="020B0604020202020204" pitchFamily="34" charset="0"/>
              </a:rPr>
              <a:t>Texas A&amp;M University</a:t>
            </a:r>
          </a:p>
        </p:txBody>
      </p:sp>
      <p:sp>
        <p:nvSpPr>
          <p:cNvPr id="11272" name="TextBox 10"/>
          <p:cNvSpPr txBox="1">
            <a:spLocks noChangeArrowheads="1"/>
          </p:cNvSpPr>
          <p:nvPr/>
        </p:nvSpPr>
        <p:spPr bwMode="auto">
          <a:xfrm>
            <a:off x="4608513" y="5505450"/>
            <a:ext cx="2393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rPr>
              <a:t>Haitham Al-Deek</a:t>
            </a:r>
          </a:p>
          <a:p>
            <a:pPr algn="ctr">
              <a:spcBef>
                <a:spcPct val="0"/>
              </a:spcBef>
              <a:buFontTx/>
              <a:buNone/>
            </a:pPr>
            <a:r>
              <a:rPr lang="en-US" altLang="en-US" sz="1400">
                <a:latin typeface="Arial" panose="020B0604020202020204" pitchFamily="34" charset="0"/>
              </a:rPr>
              <a:t>University of Central Florida</a:t>
            </a:r>
          </a:p>
        </p:txBody>
      </p:sp>
      <p:sp>
        <p:nvSpPr>
          <p:cNvPr id="11273" name="TextBox 14"/>
          <p:cNvSpPr txBox="1">
            <a:spLocks noChangeArrowheads="1"/>
          </p:cNvSpPr>
          <p:nvPr/>
        </p:nvSpPr>
        <p:spPr bwMode="auto">
          <a:xfrm>
            <a:off x="3963988" y="3074988"/>
            <a:ext cx="1360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rPr>
              <a:t>Raul Avelar</a:t>
            </a:r>
          </a:p>
          <a:p>
            <a:pPr algn="ctr">
              <a:spcBef>
                <a:spcPct val="0"/>
              </a:spcBef>
              <a:buFontTx/>
              <a:buNone/>
            </a:pPr>
            <a:r>
              <a:rPr lang="en-US" altLang="en-US" sz="1400">
                <a:latin typeface="Arial" panose="020B0604020202020204" pitchFamily="34" charset="0"/>
              </a:rPr>
              <a:t>TTI</a:t>
            </a:r>
          </a:p>
        </p:txBody>
      </p:sp>
      <p:pic>
        <p:nvPicPr>
          <p:cNvPr id="1127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825" y="3665538"/>
            <a:ext cx="1206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475" y="1257300"/>
            <a:ext cx="13112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6" name="Picture 16" descr="C:\Users\M-Finley\Pictures\TTI Researchers\Avelar head and shoulder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8438" y="1258888"/>
            <a:ext cx="12715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3"/>
          <p:cNvSpPr>
            <a:spLocks noGrp="1"/>
          </p:cNvSpPr>
          <p:nvPr>
            <p:ph type="title"/>
          </p:nvPr>
        </p:nvSpPr>
        <p:spPr>
          <a:xfrm>
            <a:off x="838200" y="274638"/>
            <a:ext cx="8169275" cy="1143000"/>
          </a:xfrm>
        </p:spPr>
        <p:txBody>
          <a:bodyPr/>
          <a:lstStyle/>
          <a:p>
            <a:r>
              <a:rPr lang="en-US" altLang="en-US" smtClean="0"/>
              <a:t>Recommended Changes to MUTCD</a:t>
            </a:r>
            <a:br>
              <a:rPr lang="en-US" altLang="en-US" smtClean="0"/>
            </a:br>
            <a:r>
              <a:rPr lang="en-US" altLang="en-US" smtClean="0"/>
              <a:t>Section 2B.38 WRONG WAY Sign</a:t>
            </a:r>
          </a:p>
        </p:txBody>
      </p:sp>
      <p:sp>
        <p:nvSpPr>
          <p:cNvPr id="48131" name="Content Placeholder 4"/>
          <p:cNvSpPr>
            <a:spLocks noGrp="1"/>
          </p:cNvSpPr>
          <p:nvPr>
            <p:ph idx="1"/>
          </p:nvPr>
        </p:nvSpPr>
        <p:spPr/>
        <p:txBody>
          <a:bodyPr/>
          <a:lstStyle/>
          <a:p>
            <a:r>
              <a:rPr lang="en-US" altLang="en-US" smtClean="0"/>
              <a:t>Same side of the road</a:t>
            </a:r>
            <a:br>
              <a:rPr lang="en-US" altLang="en-US" smtClean="0"/>
            </a:br>
            <a:r>
              <a:rPr lang="en-US" altLang="en-US" smtClean="0"/>
              <a:t>as DO NOT ENTER (P02a)</a:t>
            </a:r>
          </a:p>
          <a:p>
            <a:r>
              <a:rPr lang="en-US" altLang="en-US" smtClean="0"/>
              <a:t>Allowed use of red LEDs</a:t>
            </a:r>
          </a:p>
          <a:p>
            <a:r>
              <a:rPr lang="en-US" altLang="en-US" smtClean="0"/>
              <a:t>Figure 2B-12</a:t>
            </a:r>
          </a:p>
          <a:p>
            <a:pPr lvl="1"/>
            <a:r>
              <a:rPr lang="en-US" altLang="en-US" smtClean="0"/>
              <a:t>Added asterisks to indicate</a:t>
            </a:r>
            <a:br>
              <a:rPr lang="en-US" altLang="en-US" smtClean="0"/>
            </a:br>
            <a:r>
              <a:rPr lang="en-US" altLang="en-US" smtClean="0"/>
              <a:t>optional signs</a:t>
            </a:r>
          </a:p>
          <a:p>
            <a:pPr lvl="1"/>
            <a:r>
              <a:rPr lang="en-US" altLang="en-US" smtClean="0"/>
              <a:t>Created new Figure 2B-12a</a:t>
            </a:r>
          </a:p>
        </p:txBody>
      </p:sp>
      <p:pic>
        <p:nvPicPr>
          <p:cNvPr id="481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2138" y="1509713"/>
            <a:ext cx="3113087" cy="2560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45138" y="4160838"/>
            <a:ext cx="3417887" cy="2560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3"/>
          <p:cNvSpPr>
            <a:spLocks noGrp="1"/>
          </p:cNvSpPr>
          <p:nvPr>
            <p:ph type="title"/>
          </p:nvPr>
        </p:nvSpPr>
        <p:spPr>
          <a:xfrm>
            <a:off x="838200" y="274638"/>
            <a:ext cx="8161338" cy="1143000"/>
          </a:xfrm>
        </p:spPr>
        <p:txBody>
          <a:bodyPr/>
          <a:lstStyle/>
          <a:p>
            <a:r>
              <a:rPr lang="en-US" altLang="en-US" smtClean="0"/>
              <a:t>Recommended Changes to MUTCD</a:t>
            </a:r>
            <a:br>
              <a:rPr lang="en-US" altLang="en-US" smtClean="0"/>
            </a:br>
            <a:r>
              <a:rPr lang="en-US" altLang="en-US" smtClean="0"/>
              <a:t>Section 2B.40 ONE WAY Signs</a:t>
            </a:r>
          </a:p>
        </p:txBody>
      </p:sp>
      <p:sp>
        <p:nvSpPr>
          <p:cNvPr id="50179" name="Content Placeholder 4"/>
          <p:cNvSpPr>
            <a:spLocks noGrp="1"/>
          </p:cNvSpPr>
          <p:nvPr>
            <p:ph idx="1"/>
          </p:nvPr>
        </p:nvSpPr>
        <p:spPr/>
        <p:txBody>
          <a:bodyPr/>
          <a:lstStyle/>
          <a:p>
            <a:r>
              <a:rPr lang="en-US" altLang="en-US" smtClean="0"/>
              <a:t>Revised P03, P04, and P05</a:t>
            </a:r>
          </a:p>
          <a:p>
            <a:r>
              <a:rPr lang="en-US" altLang="en-US" smtClean="0"/>
              <a:t>Revised Figure 2B-15</a:t>
            </a:r>
          </a:p>
        </p:txBody>
      </p:sp>
      <p:pic>
        <p:nvPicPr>
          <p:cNvPr id="501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3300" y="2236788"/>
            <a:ext cx="4330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3090863"/>
            <a:ext cx="50276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3"/>
          <p:cNvSpPr>
            <a:spLocks noGrp="1"/>
          </p:cNvSpPr>
          <p:nvPr>
            <p:ph type="title"/>
          </p:nvPr>
        </p:nvSpPr>
        <p:spPr>
          <a:xfrm>
            <a:off x="838200" y="274638"/>
            <a:ext cx="8161338" cy="1143000"/>
          </a:xfrm>
        </p:spPr>
        <p:txBody>
          <a:bodyPr/>
          <a:lstStyle/>
          <a:p>
            <a:r>
              <a:rPr lang="en-US" altLang="en-US" smtClean="0"/>
              <a:t>Recommended Changes to MUTCD</a:t>
            </a:r>
            <a:br>
              <a:rPr lang="en-US" altLang="en-US" smtClean="0"/>
            </a:br>
            <a:r>
              <a:rPr lang="en-US" altLang="en-US" smtClean="0"/>
              <a:t>Section 2B.40 ONE WAY Signs</a:t>
            </a:r>
          </a:p>
        </p:txBody>
      </p:sp>
      <p:sp>
        <p:nvSpPr>
          <p:cNvPr id="52228" name="Content Placeholder 4"/>
          <p:cNvSpPr>
            <a:spLocks noGrp="1"/>
          </p:cNvSpPr>
          <p:nvPr>
            <p:ph idx="1"/>
          </p:nvPr>
        </p:nvSpPr>
        <p:spPr/>
        <p:txBody>
          <a:bodyPr/>
          <a:lstStyle/>
          <a:p>
            <a:r>
              <a:rPr lang="en-US" altLang="en-US" smtClean="0"/>
              <a:t>Revised P03, P04, and P05</a:t>
            </a:r>
          </a:p>
          <a:p>
            <a:r>
              <a:rPr lang="en-US" altLang="en-US" smtClean="0"/>
              <a:t>Revised Figure 2B-15</a:t>
            </a:r>
          </a:p>
          <a:p>
            <a:r>
              <a:rPr lang="en-US" altLang="en-US" smtClean="0"/>
              <a:t>Revised Figure 2B-16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3"/>
          <p:cNvSpPr>
            <a:spLocks noGrp="1"/>
          </p:cNvSpPr>
          <p:nvPr>
            <p:ph type="title"/>
          </p:nvPr>
        </p:nvSpPr>
        <p:spPr>
          <a:xfrm>
            <a:off x="838200" y="274638"/>
            <a:ext cx="8161338" cy="1143000"/>
          </a:xfrm>
        </p:spPr>
        <p:txBody>
          <a:bodyPr/>
          <a:lstStyle/>
          <a:p>
            <a:r>
              <a:rPr lang="en-US" altLang="en-US" smtClean="0"/>
              <a:t>Recommended Changes to MUTCD</a:t>
            </a:r>
            <a:br>
              <a:rPr lang="en-US" altLang="en-US" smtClean="0"/>
            </a:br>
            <a:r>
              <a:rPr lang="en-US" altLang="en-US" smtClean="0"/>
              <a:t>Section 2B.40 ONE WAY Signs</a:t>
            </a:r>
          </a:p>
        </p:txBody>
      </p:sp>
      <p:sp>
        <p:nvSpPr>
          <p:cNvPr id="54275" name="Content Placeholder 4"/>
          <p:cNvSpPr>
            <a:spLocks noGrp="1"/>
          </p:cNvSpPr>
          <p:nvPr>
            <p:ph idx="1"/>
          </p:nvPr>
        </p:nvSpPr>
        <p:spPr/>
        <p:txBody>
          <a:bodyPr/>
          <a:lstStyle/>
          <a:p>
            <a:r>
              <a:rPr lang="en-US" altLang="en-US" smtClean="0"/>
              <a:t>Revised P03, P04, and P05</a:t>
            </a:r>
          </a:p>
          <a:p>
            <a:r>
              <a:rPr lang="en-US" altLang="en-US" smtClean="0"/>
              <a:t>Revised Figure 2B-15</a:t>
            </a:r>
          </a:p>
          <a:p>
            <a:r>
              <a:rPr lang="en-US" altLang="en-US" smtClean="0"/>
              <a:t>Revised Figure 2B-16</a:t>
            </a:r>
          </a:p>
          <a:p>
            <a:r>
              <a:rPr lang="en-US" altLang="en-US" smtClean="0"/>
              <a:t>Deletion of</a:t>
            </a:r>
            <a:br>
              <a:rPr lang="en-US" altLang="en-US" smtClean="0"/>
            </a:br>
            <a:r>
              <a:rPr lang="en-US" altLang="en-US" smtClean="0"/>
              <a:t>Figure 2B-17</a:t>
            </a:r>
          </a:p>
        </p:txBody>
      </p:sp>
      <p:pic>
        <p:nvPicPr>
          <p:cNvPr id="542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3127375"/>
            <a:ext cx="46355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ultiply 2"/>
          <p:cNvSpPr/>
          <p:nvPr/>
        </p:nvSpPr>
        <p:spPr>
          <a:xfrm>
            <a:off x="4492625" y="3127375"/>
            <a:ext cx="4298950" cy="3484563"/>
          </a:xfrm>
          <a:prstGeom prst="mathMultiply">
            <a:avLst/>
          </a:prstGeom>
          <a:solidFill>
            <a:srgbClr val="C0504D">
              <a:alpha val="50196"/>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3"/>
          <p:cNvSpPr>
            <a:spLocks noGrp="1"/>
          </p:cNvSpPr>
          <p:nvPr>
            <p:ph type="title"/>
          </p:nvPr>
        </p:nvSpPr>
        <p:spPr>
          <a:xfrm>
            <a:off x="838200" y="274638"/>
            <a:ext cx="8142288" cy="1143000"/>
          </a:xfrm>
        </p:spPr>
        <p:txBody>
          <a:bodyPr/>
          <a:lstStyle/>
          <a:p>
            <a:r>
              <a:rPr lang="en-US" altLang="en-US" smtClean="0"/>
              <a:t>Recommended Changes to MUTCD</a:t>
            </a:r>
            <a:br>
              <a:rPr lang="en-US" altLang="en-US" smtClean="0"/>
            </a:br>
            <a:r>
              <a:rPr lang="en-US" altLang="en-US" smtClean="0"/>
              <a:t>Section 2B.40a</a:t>
            </a:r>
          </a:p>
        </p:txBody>
      </p:sp>
      <p:sp>
        <p:nvSpPr>
          <p:cNvPr id="56323" name="Content Placeholder 4"/>
          <p:cNvSpPr>
            <a:spLocks noGrp="1"/>
          </p:cNvSpPr>
          <p:nvPr>
            <p:ph idx="1"/>
          </p:nvPr>
        </p:nvSpPr>
        <p:spPr/>
        <p:txBody>
          <a:bodyPr/>
          <a:lstStyle/>
          <a:p>
            <a:r>
              <a:rPr lang="en-US" altLang="en-US" smtClean="0"/>
              <a:t>New section for wrong-way traffic control at divided highway crossings</a:t>
            </a:r>
          </a:p>
          <a:p>
            <a:r>
              <a:rPr lang="en-US" altLang="en-US" smtClean="0"/>
              <a:t>Some language duplicated from other sections</a:t>
            </a:r>
          </a:p>
          <a:p>
            <a:r>
              <a:rPr lang="en-US" altLang="en-US" smtClean="0"/>
              <a:t>Similar to 2B.41 for interchange ramps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3"/>
          <p:cNvSpPr>
            <a:spLocks noGrp="1"/>
          </p:cNvSpPr>
          <p:nvPr>
            <p:ph type="title"/>
          </p:nvPr>
        </p:nvSpPr>
        <p:spPr>
          <a:xfrm>
            <a:off x="838200" y="274638"/>
            <a:ext cx="8305800" cy="1143000"/>
          </a:xfrm>
        </p:spPr>
        <p:txBody>
          <a:bodyPr/>
          <a:lstStyle/>
          <a:p>
            <a:r>
              <a:rPr lang="en-US" altLang="en-US" smtClean="0"/>
              <a:t>Recommended Changes to MUTCD</a:t>
            </a:r>
            <a:br>
              <a:rPr lang="en-US" altLang="en-US" smtClean="0"/>
            </a:br>
            <a:r>
              <a:rPr lang="en-US" altLang="en-US" smtClean="0"/>
              <a:t>Section 3B.20</a:t>
            </a:r>
          </a:p>
        </p:txBody>
      </p:sp>
      <p:sp>
        <p:nvSpPr>
          <p:cNvPr id="58371" name="Content Placeholder 4"/>
          <p:cNvSpPr>
            <a:spLocks noGrp="1"/>
          </p:cNvSpPr>
          <p:nvPr>
            <p:ph idx="1"/>
          </p:nvPr>
        </p:nvSpPr>
        <p:spPr/>
        <p:txBody>
          <a:bodyPr/>
          <a:lstStyle/>
          <a:p>
            <a:r>
              <a:rPr lang="en-US" altLang="en-US" smtClean="0"/>
              <a:t>Option added to allow use of lane-use arrows on divided highway to deter wrong-way movements (P22a)</a:t>
            </a:r>
          </a:p>
          <a:p>
            <a:r>
              <a:rPr lang="en-US" altLang="en-US" smtClean="0"/>
              <a:t>Option added to allow wrong-way arrow markings to be used in lieu of or in addition to lane-use arrows (P37a)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Other Recommended Changes</a:t>
            </a:r>
            <a:br>
              <a:rPr lang="en-US" altLang="en-US" smtClean="0"/>
            </a:br>
            <a:r>
              <a:rPr lang="en-US" altLang="en-US" smtClean="0"/>
              <a:t>to MUTCD</a:t>
            </a:r>
          </a:p>
        </p:txBody>
      </p:sp>
      <p:sp>
        <p:nvSpPr>
          <p:cNvPr id="60419" name="Content Placeholder 2"/>
          <p:cNvSpPr>
            <a:spLocks noGrp="1"/>
          </p:cNvSpPr>
          <p:nvPr>
            <p:ph idx="1"/>
          </p:nvPr>
        </p:nvSpPr>
        <p:spPr/>
        <p:txBody>
          <a:bodyPr/>
          <a:lstStyle/>
          <a:p>
            <a:r>
              <a:rPr lang="en-US" altLang="en-US" smtClean="0"/>
              <a:t>Section 2B.32 KEEP RIGHT and KEEP LEFT Signs</a:t>
            </a:r>
          </a:p>
          <a:p>
            <a:r>
              <a:rPr lang="en-US" altLang="en-US" smtClean="0"/>
              <a:t>Section 2B.41 Wrong-Way Traffic Control at Interchange Ramps</a:t>
            </a:r>
          </a:p>
          <a:p>
            <a:r>
              <a:rPr lang="en-US" altLang="en-US" smtClean="0"/>
              <a:t>Section 2B.42 Divided Highway Crossing Signs</a:t>
            </a:r>
          </a:p>
          <a:p>
            <a:r>
              <a:rPr lang="en-US" altLang="en-US" smtClean="0"/>
              <a:t>Section 2B.09 YIELD Sign Applications</a:t>
            </a:r>
          </a:p>
          <a:p>
            <a:r>
              <a:rPr lang="en-US" altLang="en-US" smtClean="0"/>
              <a:t>Section 4C.01 Studies and Factors for Justifying Traffic Control Signals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tx2">
                    <a:satMod val="130000"/>
                  </a:schemeClr>
                </a:solidFill>
              </a:rPr>
              <a:t>For More Information</a:t>
            </a:r>
            <a:endParaRPr lang="en-US" dirty="0">
              <a:solidFill>
                <a:schemeClr val="tx2">
                  <a:satMod val="130000"/>
                </a:schemeClr>
              </a:solidFill>
            </a:endParaRPr>
          </a:p>
        </p:txBody>
      </p:sp>
      <p:sp>
        <p:nvSpPr>
          <p:cNvPr id="62467" name="Content Placeholder 2"/>
          <p:cNvSpPr>
            <a:spLocks noGrp="1"/>
          </p:cNvSpPr>
          <p:nvPr>
            <p:ph idx="1"/>
          </p:nvPr>
        </p:nvSpPr>
        <p:spPr>
          <a:xfrm>
            <a:off x="544513" y="1417638"/>
            <a:ext cx="8229600" cy="5065712"/>
          </a:xfrm>
        </p:spPr>
        <p:txBody>
          <a:bodyPr/>
          <a:lstStyle/>
          <a:p>
            <a:pPr marL="0" indent="0" eaLnBrk="1" hangingPunct="1">
              <a:buFont typeface="Wingdings" panose="05000000000000000000" pitchFamily="2" charset="2"/>
              <a:buNone/>
            </a:pPr>
            <a:r>
              <a:rPr lang="en-US" altLang="en-US" dirty="0" smtClean="0"/>
              <a:t>Final Report available at:</a:t>
            </a:r>
          </a:p>
          <a:p>
            <a:pPr marL="0" indent="0">
              <a:buFont typeface="Arial" panose="020B0604020202020204" pitchFamily="34" charset="0"/>
              <a:buNone/>
            </a:pPr>
            <a:r>
              <a:rPr lang="en-US" altLang="en-US" u="sng" smtClean="0">
                <a:hlinkClick r:id="rId3"/>
              </a:rPr>
              <a:t>http://www.trb.org/Main/Blurbs/178000.aspx</a:t>
            </a:r>
            <a:r>
              <a:rPr lang="en-US" altLang="en-US" smtClean="0"/>
              <a:t> </a:t>
            </a:r>
          </a:p>
          <a:p>
            <a:pPr marL="0" indent="0" eaLnBrk="1" hangingPunct="1">
              <a:buFont typeface="Wingdings" panose="05000000000000000000" pitchFamily="2" charset="2"/>
              <a:buNone/>
            </a:pPr>
            <a:endParaRPr lang="en-US" altLang="en-US" dirty="0" smtClean="0"/>
          </a:p>
          <a:p>
            <a:pPr marL="0" indent="0" eaLnBrk="1" hangingPunct="1">
              <a:buFont typeface="Wingdings" panose="05000000000000000000" pitchFamily="2" charset="2"/>
              <a:buNone/>
            </a:pPr>
            <a:r>
              <a:rPr lang="en-US" altLang="en-US" dirty="0" smtClean="0"/>
              <a:t>Contact the Principal Investigator: </a:t>
            </a:r>
          </a:p>
          <a:p>
            <a:pPr marL="0" indent="0" eaLnBrk="1" hangingPunct="1">
              <a:buFont typeface="Wingdings" panose="05000000000000000000" pitchFamily="2" charset="2"/>
              <a:buNone/>
            </a:pPr>
            <a:r>
              <a:rPr lang="en-US" altLang="en-US" dirty="0" smtClean="0"/>
              <a:t>Melisa D. Finley, P.E.</a:t>
            </a:r>
            <a:br>
              <a:rPr lang="en-US" altLang="en-US" dirty="0" smtClean="0"/>
            </a:br>
            <a:r>
              <a:rPr lang="en-US" altLang="en-US" dirty="0" smtClean="0"/>
              <a:t>Texas A&amp;M Transportation Institute</a:t>
            </a:r>
            <a:br>
              <a:rPr lang="en-US" altLang="en-US" dirty="0" smtClean="0"/>
            </a:br>
            <a:r>
              <a:rPr lang="en-US" altLang="en-US" dirty="0" smtClean="0"/>
              <a:t>979-845-7596</a:t>
            </a:r>
            <a:br>
              <a:rPr lang="en-US" altLang="en-US" dirty="0" smtClean="0"/>
            </a:br>
            <a:r>
              <a:rPr lang="en-US" altLang="en-US" dirty="0" smtClean="0"/>
              <a:t>m-finley@tti.tamu.edu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 Project Objectives</a:t>
            </a:r>
          </a:p>
        </p:txBody>
      </p:sp>
      <p:sp>
        <p:nvSpPr>
          <p:cNvPr id="13315" name="Content Placeholder 2"/>
          <p:cNvSpPr>
            <a:spLocks noGrp="1"/>
          </p:cNvSpPr>
          <p:nvPr>
            <p:ph idx="1"/>
          </p:nvPr>
        </p:nvSpPr>
        <p:spPr/>
        <p:txBody>
          <a:bodyPr/>
          <a:lstStyle/>
          <a:p>
            <a:r>
              <a:rPr lang="en-US" altLang="en-US" smtClean="0"/>
              <a:t>Primary</a:t>
            </a:r>
          </a:p>
          <a:p>
            <a:pPr lvl="1"/>
            <a:r>
              <a:rPr lang="en-US" altLang="en-US" smtClean="0"/>
              <a:t>Examine characteristics of wrong-way crashes on divided highways</a:t>
            </a:r>
          </a:p>
          <a:p>
            <a:pPr lvl="1"/>
            <a:r>
              <a:rPr lang="en-US" altLang="en-US" smtClean="0"/>
              <a:t>Determine the impact of median width and select traffic control devices (TCDs) on their occurrence</a:t>
            </a:r>
          </a:p>
          <a:p>
            <a:r>
              <a:rPr lang="en-US" altLang="en-US" smtClean="0"/>
              <a:t>Secondary</a:t>
            </a:r>
          </a:p>
          <a:p>
            <a:pPr lvl="1"/>
            <a:r>
              <a:rPr lang="en-US" altLang="en-US" smtClean="0"/>
              <a:t>Determine effectiveness of emerging countermeasures implemented at freeway</a:t>
            </a:r>
            <a:br>
              <a:rPr lang="en-US" altLang="en-US" smtClean="0"/>
            </a:br>
            <a:r>
              <a:rPr lang="en-US" altLang="en-US" smtClean="0"/>
              <a:t>exit ramps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Major Tasks</a:t>
            </a:r>
          </a:p>
        </p:txBody>
      </p:sp>
      <p:sp>
        <p:nvSpPr>
          <p:cNvPr id="15363" name="Content Placeholder 2"/>
          <p:cNvSpPr>
            <a:spLocks noGrp="1"/>
          </p:cNvSpPr>
          <p:nvPr>
            <p:ph idx="1"/>
          </p:nvPr>
        </p:nvSpPr>
        <p:spPr/>
        <p:txBody>
          <a:bodyPr/>
          <a:lstStyle/>
          <a:p>
            <a:r>
              <a:rPr lang="en-US" altLang="en-US" smtClean="0"/>
              <a:t>Reviewed and summarized previous and ongoing research efforts</a:t>
            </a:r>
          </a:p>
          <a:p>
            <a:r>
              <a:rPr lang="en-US" altLang="en-US" smtClean="0"/>
              <a:t>Reviewed MUTCD and identified inconsistences</a:t>
            </a:r>
          </a:p>
          <a:p>
            <a:r>
              <a:rPr lang="en-US" altLang="en-US" smtClean="0"/>
              <a:t>Analyzed multistate crash dataset</a:t>
            </a:r>
          </a:p>
          <a:p>
            <a:r>
              <a:rPr lang="en-US" altLang="en-US" smtClean="0"/>
              <a:t>Evaluated effectiveness of emerging countermeasures</a:t>
            </a:r>
          </a:p>
          <a:p>
            <a:r>
              <a:rPr lang="en-US" altLang="en-US" smtClean="0"/>
              <a:t>Developed proposed changes to MUTCD</a:t>
            </a:r>
          </a:p>
          <a:p>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3614738"/>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p:txBody>
          <a:bodyPr/>
          <a:lstStyle/>
          <a:p>
            <a:r>
              <a:rPr lang="en-US" altLang="en-US" smtClean="0"/>
              <a:t>Definitions</a:t>
            </a:r>
          </a:p>
        </p:txBody>
      </p:sp>
      <p:pic>
        <p:nvPicPr>
          <p:cNvPr id="17412"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619625" y="1144588"/>
            <a:ext cx="3657600" cy="2743200"/>
          </a:xfrm>
        </p:spPr>
      </p:pic>
      <p:pic>
        <p:nvPicPr>
          <p:cNvPr id="1741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225" y="1258888"/>
            <a:ext cx="30591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7"/>
          <p:cNvSpPr txBox="1">
            <a:spLocks noChangeArrowheads="1"/>
          </p:cNvSpPr>
          <p:nvPr/>
        </p:nvSpPr>
        <p:spPr bwMode="auto">
          <a:xfrm>
            <a:off x="2476500" y="1824038"/>
            <a:ext cx="1108075" cy="369887"/>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latin typeface="Arial" panose="020B0604020202020204" pitchFamily="34" charset="0"/>
              </a:rPr>
              <a:t>Freeway</a:t>
            </a:r>
          </a:p>
        </p:txBody>
      </p:sp>
      <p:sp>
        <p:nvSpPr>
          <p:cNvPr id="17415" name="TextBox 8"/>
          <p:cNvSpPr txBox="1">
            <a:spLocks noChangeArrowheads="1"/>
          </p:cNvSpPr>
          <p:nvPr/>
        </p:nvSpPr>
        <p:spPr bwMode="auto">
          <a:xfrm>
            <a:off x="5432425" y="1455738"/>
            <a:ext cx="2032000" cy="368300"/>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latin typeface="Arial" panose="020B0604020202020204" pitchFamily="34" charset="0"/>
              </a:rPr>
              <a:t>Divided Highway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1850" y="1344613"/>
            <a:ext cx="49403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p:txBody>
          <a:bodyPr/>
          <a:lstStyle/>
          <a:p>
            <a:r>
              <a:rPr lang="en-US" altLang="en-US" smtClean="0"/>
              <a:t>Definitions</a:t>
            </a:r>
          </a:p>
        </p:txBody>
      </p:sp>
      <p:sp>
        <p:nvSpPr>
          <p:cNvPr id="19460" name="TextBox 12"/>
          <p:cNvSpPr txBox="1">
            <a:spLocks noChangeArrowheads="1"/>
          </p:cNvSpPr>
          <p:nvPr/>
        </p:nvSpPr>
        <p:spPr bwMode="auto">
          <a:xfrm>
            <a:off x="158750" y="2644775"/>
            <a:ext cx="1595438"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19447E"/>
              </a:buClr>
              <a:buSzPct val="125000"/>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5C0024"/>
              </a:buClr>
              <a:buSzPct val="125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678250"/>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5C0024"/>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4B8992"/>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B8992"/>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B8992"/>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B8992"/>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B8992"/>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r>
              <a:rPr lang="en-US" altLang="en-US" sz="1800">
                <a:latin typeface="Arial" panose="020B0604020202020204" pitchFamily="34" charset="0"/>
              </a:rPr>
              <a:t>Median Width</a:t>
            </a:r>
          </a:p>
        </p:txBody>
      </p:sp>
      <p:cxnSp>
        <p:nvCxnSpPr>
          <p:cNvPr id="15" name="Straight Arrow Connector 14"/>
          <p:cNvCxnSpPr>
            <a:stCxn id="19460" idx="3"/>
          </p:cNvCxnSpPr>
          <p:nvPr/>
        </p:nvCxnSpPr>
        <p:spPr>
          <a:xfrm>
            <a:off x="1754188" y="2830513"/>
            <a:ext cx="2247900" cy="4651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2009 MUTCD Review Findings</a:t>
            </a:r>
          </a:p>
        </p:txBody>
      </p:sp>
      <p:sp>
        <p:nvSpPr>
          <p:cNvPr id="21507" name="Content Placeholder 2"/>
          <p:cNvSpPr>
            <a:spLocks noGrp="1"/>
          </p:cNvSpPr>
          <p:nvPr>
            <p:ph idx="1"/>
          </p:nvPr>
        </p:nvSpPr>
        <p:spPr>
          <a:xfrm>
            <a:off x="457200" y="1600200"/>
            <a:ext cx="8596313" cy="4525963"/>
          </a:xfrm>
        </p:spPr>
        <p:txBody>
          <a:bodyPr/>
          <a:lstStyle/>
          <a:p>
            <a:r>
              <a:rPr lang="en-US" altLang="en-US" smtClean="0"/>
              <a:t>Lack of consistent median width definition</a:t>
            </a:r>
          </a:p>
          <a:p>
            <a:r>
              <a:rPr lang="en-US" altLang="en-US" smtClean="0"/>
              <a:t>Some question appropriateness of 30-ft threshold median width </a:t>
            </a:r>
          </a:p>
          <a:p>
            <a:r>
              <a:rPr lang="en-US" altLang="en-US" smtClean="0"/>
              <a:t>Ambiguity surrounding side of road for</a:t>
            </a:r>
            <a:br>
              <a:rPr lang="en-US" altLang="en-US" smtClean="0"/>
            </a:br>
            <a:r>
              <a:rPr lang="en-US" altLang="en-US" smtClean="0"/>
              <a:t>DO NOT ENTER and WRONG WAY signs</a:t>
            </a:r>
          </a:p>
          <a:p>
            <a:r>
              <a:rPr lang="en-US" altLang="en-US" smtClean="0"/>
              <a:t>Figure 2B-12 only for median widths ≥ 30 ft and does not indicate required versus optional</a:t>
            </a:r>
          </a:p>
          <a:p>
            <a:r>
              <a:rPr lang="en-US" altLang="en-US" smtClean="0"/>
              <a:t>Several inconsistencies between text and figures</a:t>
            </a:r>
          </a:p>
          <a:p>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High-Speed (≥ 50 mph),</a:t>
            </a:r>
            <a:br>
              <a:rPr lang="en-US" altLang="en-US" smtClean="0"/>
            </a:br>
            <a:r>
              <a:rPr lang="en-US" altLang="en-US" smtClean="0"/>
              <a:t>Divided Highway Safety Analysis</a:t>
            </a:r>
          </a:p>
        </p:txBody>
      </p:sp>
      <p:sp>
        <p:nvSpPr>
          <p:cNvPr id="23555" name="Content Placeholder 2"/>
          <p:cNvSpPr>
            <a:spLocks noGrp="1"/>
          </p:cNvSpPr>
          <p:nvPr>
            <p:ph idx="1"/>
          </p:nvPr>
        </p:nvSpPr>
        <p:spPr/>
        <p:txBody>
          <a:bodyPr/>
          <a:lstStyle/>
          <a:p>
            <a:r>
              <a:rPr lang="en-US" altLang="en-US" smtClean="0"/>
              <a:t>Multistate crash dataset</a:t>
            </a:r>
          </a:p>
          <a:p>
            <a:endParaRPr lang="en-US" altLang="en-US" smtClean="0"/>
          </a:p>
          <a:p>
            <a:endParaRPr lang="en-US" altLang="en-US" smtClean="0"/>
          </a:p>
          <a:p>
            <a:endParaRPr lang="en-US" altLang="en-US" smtClean="0"/>
          </a:p>
          <a:p>
            <a:endParaRPr lang="en-US" altLang="en-US" smtClean="0"/>
          </a:p>
          <a:p>
            <a:r>
              <a:rPr lang="en-US" altLang="en-US" smtClean="0"/>
              <a:t>Probability analysis using logistic regression</a:t>
            </a:r>
          </a:p>
          <a:p>
            <a:r>
              <a:rPr lang="en-US" altLang="en-US" smtClean="0"/>
              <a:t>4 safety models developed</a:t>
            </a:r>
          </a:p>
        </p:txBody>
      </p:sp>
      <p:graphicFrame>
        <p:nvGraphicFramePr>
          <p:cNvPr id="2" name="Table 1"/>
          <p:cNvGraphicFramePr>
            <a:graphicFrameLocks noGrp="1"/>
          </p:cNvGraphicFramePr>
          <p:nvPr/>
        </p:nvGraphicFramePr>
        <p:xfrm>
          <a:off x="1487488" y="2230438"/>
          <a:ext cx="6648450" cy="2198687"/>
        </p:xfrm>
        <a:graphic>
          <a:graphicData uri="http://schemas.openxmlformats.org/drawingml/2006/table">
            <a:tbl>
              <a:tblPr firstRow="1" bandRow="1">
                <a:tableStyleId>{5C22544A-7EE6-4342-B048-85BDC9FD1C3A}</a:tableStyleId>
              </a:tblPr>
              <a:tblGrid>
                <a:gridCol w="1771277">
                  <a:extLst>
                    <a:ext uri="{9D8B030D-6E8A-4147-A177-3AD203B41FA5}">
                      <a16:colId xmlns:a16="http://schemas.microsoft.com/office/drawing/2014/main" val="20000"/>
                    </a:ext>
                  </a:extLst>
                </a:gridCol>
                <a:gridCol w="1219293">
                  <a:extLst>
                    <a:ext uri="{9D8B030D-6E8A-4147-A177-3AD203B41FA5}">
                      <a16:colId xmlns:a16="http://schemas.microsoft.com/office/drawing/2014/main" val="20001"/>
                    </a:ext>
                  </a:extLst>
                </a:gridCol>
                <a:gridCol w="1219293">
                  <a:extLst>
                    <a:ext uri="{9D8B030D-6E8A-4147-A177-3AD203B41FA5}">
                      <a16:colId xmlns:a16="http://schemas.microsoft.com/office/drawing/2014/main" val="20002"/>
                    </a:ext>
                  </a:extLst>
                </a:gridCol>
                <a:gridCol w="1219293">
                  <a:extLst>
                    <a:ext uri="{9D8B030D-6E8A-4147-A177-3AD203B41FA5}">
                      <a16:colId xmlns:a16="http://schemas.microsoft.com/office/drawing/2014/main" val="20003"/>
                    </a:ext>
                  </a:extLst>
                </a:gridCol>
                <a:gridCol w="1219293">
                  <a:extLst>
                    <a:ext uri="{9D8B030D-6E8A-4147-A177-3AD203B41FA5}">
                      <a16:colId xmlns:a16="http://schemas.microsoft.com/office/drawing/2014/main" val="20004"/>
                    </a:ext>
                  </a:extLst>
                </a:gridCol>
              </a:tblGrid>
              <a:tr h="370352">
                <a:tc>
                  <a:txBody>
                    <a:bodyPr/>
                    <a:lstStyle/>
                    <a:p>
                      <a:pPr algn="ctr"/>
                      <a:r>
                        <a:rPr lang="en-US" sz="1800" dirty="0" smtClean="0"/>
                        <a:t>Type of Corridor</a:t>
                      </a:r>
                      <a:endParaRPr lang="en-US" sz="1800" dirty="0"/>
                    </a:p>
                  </a:txBody>
                  <a:tcPr marL="91447" marR="91447" marT="45660" marB="45660" anchor="ctr"/>
                </a:tc>
                <a:tc>
                  <a:txBody>
                    <a:bodyPr/>
                    <a:lstStyle/>
                    <a:p>
                      <a:pPr algn="ctr"/>
                      <a:r>
                        <a:rPr lang="en-US" sz="1800" dirty="0" smtClean="0"/>
                        <a:t>Texas</a:t>
                      </a:r>
                      <a:endParaRPr lang="en-US" sz="1800" dirty="0"/>
                    </a:p>
                  </a:txBody>
                  <a:tcPr marL="91447" marR="91447" marT="45660" marB="45660" anchor="ctr"/>
                </a:tc>
                <a:tc>
                  <a:txBody>
                    <a:bodyPr/>
                    <a:lstStyle/>
                    <a:p>
                      <a:pPr algn="ctr"/>
                      <a:r>
                        <a:rPr lang="en-US" sz="1800" dirty="0" smtClean="0"/>
                        <a:t>Florida</a:t>
                      </a:r>
                      <a:endParaRPr lang="en-US" sz="1800" dirty="0"/>
                    </a:p>
                  </a:txBody>
                  <a:tcPr marL="91447" marR="91447" marT="45660" marB="45660" anchor="ctr"/>
                </a:tc>
                <a:tc>
                  <a:txBody>
                    <a:bodyPr/>
                    <a:lstStyle/>
                    <a:p>
                      <a:pPr algn="ctr"/>
                      <a:r>
                        <a:rPr lang="en-US" sz="1800" dirty="0" smtClean="0"/>
                        <a:t>California</a:t>
                      </a:r>
                      <a:endParaRPr lang="en-US" sz="1800" dirty="0"/>
                    </a:p>
                  </a:txBody>
                  <a:tcPr marL="91447" marR="91447" marT="45660" marB="45660" anchor="ctr"/>
                </a:tc>
                <a:tc>
                  <a:txBody>
                    <a:bodyPr/>
                    <a:lstStyle/>
                    <a:p>
                      <a:pPr algn="ctr"/>
                      <a:r>
                        <a:rPr lang="en-US" sz="1800" dirty="0" smtClean="0"/>
                        <a:t>Overall</a:t>
                      </a:r>
                      <a:endParaRPr lang="en-US" sz="1800" dirty="0"/>
                    </a:p>
                  </a:txBody>
                  <a:tcPr marL="91447" marR="91447" marT="45660" marB="45660" anchor="ctr"/>
                </a:tc>
                <a:extLst>
                  <a:ext uri="{0D108BD9-81ED-4DB2-BD59-A6C34878D82A}">
                    <a16:rowId xmlns:a16="http://schemas.microsoft.com/office/drawing/2014/main" val="10000"/>
                  </a:ext>
                </a:extLst>
              </a:tr>
              <a:tr h="914168">
                <a:tc>
                  <a:txBody>
                    <a:bodyPr/>
                    <a:lstStyle/>
                    <a:p>
                      <a:r>
                        <a:rPr lang="en-US" sz="1800" dirty="0" smtClean="0"/>
                        <a:t>Crash</a:t>
                      </a:r>
                    </a:p>
                    <a:p>
                      <a:r>
                        <a:rPr lang="en-US" sz="1800" dirty="0" smtClean="0"/>
                        <a:t> - Urban</a:t>
                      </a:r>
                    </a:p>
                    <a:p>
                      <a:r>
                        <a:rPr lang="en-US" sz="1800" dirty="0" smtClean="0"/>
                        <a:t> - Rural</a:t>
                      </a:r>
                      <a:endParaRPr lang="en-US" sz="1800" dirty="0"/>
                    </a:p>
                  </a:txBody>
                  <a:tcPr marL="91447" marR="91447" marT="45660" marB="45660"/>
                </a:tc>
                <a:tc>
                  <a:txBody>
                    <a:bodyPr/>
                    <a:lstStyle/>
                    <a:p>
                      <a:r>
                        <a:rPr lang="en-US" sz="1800" dirty="0" smtClean="0"/>
                        <a:t>168</a:t>
                      </a:r>
                    </a:p>
                    <a:p>
                      <a:r>
                        <a:rPr lang="en-US" sz="1800" dirty="0" smtClean="0"/>
                        <a:t>57</a:t>
                      </a:r>
                    </a:p>
                    <a:p>
                      <a:r>
                        <a:rPr lang="en-US" sz="1800" dirty="0" smtClean="0"/>
                        <a:t>111</a:t>
                      </a:r>
                    </a:p>
                  </a:txBody>
                  <a:tcPr marL="91447" marR="91447" marT="45660" marB="45660"/>
                </a:tc>
                <a:tc>
                  <a:txBody>
                    <a:bodyPr/>
                    <a:lstStyle/>
                    <a:p>
                      <a:r>
                        <a:rPr lang="en-US" sz="1800" dirty="0" smtClean="0"/>
                        <a:t>142</a:t>
                      </a:r>
                    </a:p>
                    <a:p>
                      <a:r>
                        <a:rPr lang="en-US" sz="1800" dirty="0" smtClean="0"/>
                        <a:t>94</a:t>
                      </a:r>
                    </a:p>
                    <a:p>
                      <a:r>
                        <a:rPr lang="en-US" sz="1800" dirty="0" smtClean="0"/>
                        <a:t>48</a:t>
                      </a:r>
                      <a:endParaRPr lang="en-US" sz="1800" dirty="0"/>
                    </a:p>
                  </a:txBody>
                  <a:tcPr marL="91447" marR="91447" marT="45660" marB="45660"/>
                </a:tc>
                <a:tc>
                  <a:txBody>
                    <a:bodyPr/>
                    <a:lstStyle/>
                    <a:p>
                      <a:r>
                        <a:rPr lang="en-US" sz="1800" dirty="0" smtClean="0"/>
                        <a:t>48</a:t>
                      </a:r>
                    </a:p>
                    <a:p>
                      <a:r>
                        <a:rPr lang="en-US" sz="1800" dirty="0" smtClean="0"/>
                        <a:t>21</a:t>
                      </a:r>
                    </a:p>
                    <a:p>
                      <a:r>
                        <a:rPr lang="en-US" sz="1800" dirty="0" smtClean="0"/>
                        <a:t>27</a:t>
                      </a:r>
                    </a:p>
                  </a:txBody>
                  <a:tcPr marL="91447" marR="91447" marT="45660" marB="45660"/>
                </a:tc>
                <a:tc>
                  <a:txBody>
                    <a:bodyPr/>
                    <a:lstStyle/>
                    <a:p>
                      <a:r>
                        <a:rPr lang="en-US" sz="1800" dirty="0" smtClean="0"/>
                        <a:t>358</a:t>
                      </a:r>
                    </a:p>
                    <a:p>
                      <a:r>
                        <a:rPr lang="en-US" sz="1800" dirty="0" smtClean="0"/>
                        <a:t>172</a:t>
                      </a:r>
                    </a:p>
                    <a:p>
                      <a:r>
                        <a:rPr lang="en-US" sz="1800" dirty="0" smtClean="0"/>
                        <a:t>186</a:t>
                      </a:r>
                      <a:endParaRPr lang="en-US" sz="1800" dirty="0"/>
                    </a:p>
                  </a:txBody>
                  <a:tcPr marL="91447" marR="91447" marT="45660" marB="45660"/>
                </a:tc>
                <a:extLst>
                  <a:ext uri="{0D108BD9-81ED-4DB2-BD59-A6C34878D82A}">
                    <a16:rowId xmlns:a16="http://schemas.microsoft.com/office/drawing/2014/main" val="10001"/>
                  </a:ext>
                </a:extLst>
              </a:tr>
              <a:tr h="914168">
                <a:tc>
                  <a:txBody>
                    <a:bodyPr/>
                    <a:lstStyle/>
                    <a:p>
                      <a:r>
                        <a:rPr lang="en-US" sz="1800" dirty="0" smtClean="0"/>
                        <a:t>Control</a:t>
                      </a:r>
                    </a:p>
                    <a:p>
                      <a:r>
                        <a:rPr lang="en-US" sz="1800" dirty="0" smtClean="0"/>
                        <a:t> - Urban</a:t>
                      </a:r>
                    </a:p>
                    <a:p>
                      <a:r>
                        <a:rPr lang="en-US" sz="1800" dirty="0" smtClean="0"/>
                        <a:t> - Rural</a:t>
                      </a:r>
                    </a:p>
                  </a:txBody>
                  <a:tcPr marL="91447" marR="91447" marT="45660" marB="45660"/>
                </a:tc>
                <a:tc>
                  <a:txBody>
                    <a:bodyPr/>
                    <a:lstStyle/>
                    <a:p>
                      <a:r>
                        <a:rPr lang="en-US" sz="1800" dirty="0" smtClean="0"/>
                        <a:t>122</a:t>
                      </a:r>
                    </a:p>
                    <a:p>
                      <a:r>
                        <a:rPr lang="en-US" sz="1800" dirty="0" smtClean="0"/>
                        <a:t>57</a:t>
                      </a:r>
                    </a:p>
                    <a:p>
                      <a:r>
                        <a:rPr lang="en-US" sz="1800" dirty="0" smtClean="0"/>
                        <a:t>65</a:t>
                      </a:r>
                      <a:endParaRPr lang="en-US" sz="1800" dirty="0"/>
                    </a:p>
                  </a:txBody>
                  <a:tcPr marL="91447" marR="91447" marT="45660" marB="45660"/>
                </a:tc>
                <a:tc>
                  <a:txBody>
                    <a:bodyPr/>
                    <a:lstStyle/>
                    <a:p>
                      <a:r>
                        <a:rPr lang="en-US" sz="1800" dirty="0" smtClean="0"/>
                        <a:t>137</a:t>
                      </a:r>
                    </a:p>
                    <a:p>
                      <a:r>
                        <a:rPr lang="en-US" sz="1800" dirty="0" smtClean="0"/>
                        <a:t>93</a:t>
                      </a:r>
                    </a:p>
                    <a:p>
                      <a:r>
                        <a:rPr lang="en-US" sz="1800" dirty="0" smtClean="0"/>
                        <a:t>44</a:t>
                      </a:r>
                      <a:endParaRPr lang="en-US" sz="1800" dirty="0"/>
                    </a:p>
                  </a:txBody>
                  <a:tcPr marL="91447" marR="91447" marT="45660" marB="45660"/>
                </a:tc>
                <a:tc>
                  <a:txBody>
                    <a:bodyPr/>
                    <a:lstStyle/>
                    <a:p>
                      <a:r>
                        <a:rPr lang="en-US" sz="1800" dirty="0" smtClean="0"/>
                        <a:t>49</a:t>
                      </a:r>
                    </a:p>
                    <a:p>
                      <a:r>
                        <a:rPr lang="en-US" sz="1800" dirty="0" smtClean="0"/>
                        <a:t>42</a:t>
                      </a:r>
                    </a:p>
                    <a:p>
                      <a:r>
                        <a:rPr lang="en-US" sz="1800" dirty="0" smtClean="0"/>
                        <a:t>7</a:t>
                      </a:r>
                      <a:endParaRPr lang="en-US" sz="1800" dirty="0"/>
                    </a:p>
                  </a:txBody>
                  <a:tcPr marL="91447" marR="91447" marT="45660" marB="45660"/>
                </a:tc>
                <a:tc>
                  <a:txBody>
                    <a:bodyPr/>
                    <a:lstStyle/>
                    <a:p>
                      <a:r>
                        <a:rPr lang="en-US" sz="1800" dirty="0" smtClean="0"/>
                        <a:t>308</a:t>
                      </a:r>
                    </a:p>
                    <a:p>
                      <a:r>
                        <a:rPr lang="en-US" sz="1800" dirty="0" smtClean="0"/>
                        <a:t>157</a:t>
                      </a:r>
                    </a:p>
                    <a:p>
                      <a:r>
                        <a:rPr lang="en-US" sz="1800" dirty="0" smtClean="0"/>
                        <a:t>151</a:t>
                      </a:r>
                      <a:endParaRPr lang="en-US" sz="1800" dirty="0"/>
                    </a:p>
                  </a:txBody>
                  <a:tcPr marL="91447" marR="91447" marT="45660" marB="45660"/>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274638"/>
            <a:ext cx="8224838" cy="1143000"/>
          </a:xfrm>
        </p:spPr>
        <p:txBody>
          <a:bodyPr/>
          <a:lstStyle/>
          <a:p>
            <a:r>
              <a:rPr lang="en-US" altLang="en-US" smtClean="0"/>
              <a:t>Median Width at Wrong-Way Entry Points with Median Openings</a:t>
            </a:r>
          </a:p>
        </p:txBody>
      </p:sp>
      <p:pic>
        <p:nvPicPr>
          <p:cNvPr id="2560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49400" y="1597025"/>
            <a:ext cx="6045200" cy="438943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TI Overview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TTI_Overview-Blank</Template>
  <TotalTime>4947</TotalTime>
  <Words>3909</Words>
  <Application>Microsoft Office PowerPoint</Application>
  <PresentationFormat>On-screen Show (4:3)</PresentationFormat>
  <Paragraphs>289</Paragraphs>
  <Slides>27</Slides>
  <Notes>27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27</vt:i4>
      </vt:variant>
    </vt:vector>
  </HeadingPairs>
  <TitlesOfParts>
    <vt:vector size="36" baseType="lpstr">
      <vt:lpstr>Arial</vt:lpstr>
      <vt:lpstr>Calibri</vt:lpstr>
      <vt:lpstr>Wingdings</vt:lpstr>
      <vt:lpstr>Wingdings 2</vt:lpstr>
      <vt:lpstr>TTI Overview Blue</vt:lpstr>
      <vt:lpstr>3_Custom Design</vt:lpstr>
      <vt:lpstr>Custom Design</vt:lpstr>
      <vt:lpstr>1_Custom Design</vt:lpstr>
      <vt:lpstr>2_Custom Design</vt:lpstr>
      <vt:lpstr>NCHRP Report 881 Traffic Control Devices and Measures for Deterring Wrong-Way Movements</vt:lpstr>
      <vt:lpstr>Report Authors</vt:lpstr>
      <vt:lpstr> Project Objectives</vt:lpstr>
      <vt:lpstr>Major Tasks</vt:lpstr>
      <vt:lpstr>Definitions</vt:lpstr>
      <vt:lpstr>Definitions</vt:lpstr>
      <vt:lpstr>2009 MUTCD Review Findings</vt:lpstr>
      <vt:lpstr>High-Speed (≥ 50 mph), Divided Highway Safety Analysis</vt:lpstr>
      <vt:lpstr>Median Width at Wrong-Way Entry Points with Median Openings</vt:lpstr>
      <vt:lpstr>Type of Control in Median Opening at Wrong-Way Entry Points</vt:lpstr>
      <vt:lpstr>TCDs of Interest</vt:lpstr>
      <vt:lpstr>Variables Related to Reduction in Risk of Wrong-Way Crashes</vt:lpstr>
      <vt:lpstr>Crash Correlation to Median Width</vt:lpstr>
      <vt:lpstr>Emerging TCDs</vt:lpstr>
      <vt:lpstr>Recommended Changes to MUTCD Section 1A.13 Definitions</vt:lpstr>
      <vt:lpstr>PowerPoint Presentation</vt:lpstr>
      <vt:lpstr>Recommended Changes to MUTCD Section 1A.13 Definitions</vt:lpstr>
      <vt:lpstr>Recommended Changes to MUTCD Section 2A.23</vt:lpstr>
      <vt:lpstr>Recommended Changes to MUTCD Section 2B.37 DO NOT ENTER Sign</vt:lpstr>
      <vt:lpstr>Recommended Changes to MUTCD Section 2B.38 WRONG WAY Sign</vt:lpstr>
      <vt:lpstr>Recommended Changes to MUTCD Section 2B.40 ONE WAY Signs</vt:lpstr>
      <vt:lpstr>Recommended Changes to MUTCD Section 2B.40 ONE WAY Signs</vt:lpstr>
      <vt:lpstr>Recommended Changes to MUTCD Section 2B.40 ONE WAY Signs</vt:lpstr>
      <vt:lpstr>Recommended Changes to MUTCD Section 2B.40a</vt:lpstr>
      <vt:lpstr>Recommended Changes to MUTCD Section 3B.20</vt:lpstr>
      <vt:lpstr>Other Recommended Changes to MUTCD</vt:lpstr>
      <vt:lpstr>For More Information</vt:lpstr>
    </vt:vector>
  </TitlesOfParts>
  <Company>TAMU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0-5561 Improving Regulatory Speed Limit Management in Texas Work Zones</dc:title>
  <dc:creator>Melisa Dayle Finley</dc:creator>
  <cp:lastModifiedBy>Hartell, Ann</cp:lastModifiedBy>
  <cp:revision>898</cp:revision>
  <cp:lastPrinted>2015-06-15T15:00:15Z</cp:lastPrinted>
  <dcterms:created xsi:type="dcterms:W3CDTF">2006-10-02T15:55:40Z</dcterms:created>
  <dcterms:modified xsi:type="dcterms:W3CDTF">2018-08-17T13:22:26Z</dcterms:modified>
</cp:coreProperties>
</file>